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257" r:id="rId4"/>
    <p:sldId id="292" r:id="rId5"/>
    <p:sldId id="287" r:id="rId6"/>
    <p:sldId id="291" r:id="rId7"/>
    <p:sldId id="299" r:id="rId8"/>
    <p:sldId id="30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376" r:id="rId18"/>
    <p:sldId id="302" r:id="rId19"/>
    <p:sldId id="277" r:id="rId20"/>
    <p:sldId id="278" r:id="rId21"/>
    <p:sldId id="308" r:id="rId22"/>
    <p:sldId id="313" r:id="rId23"/>
    <p:sldId id="361" r:id="rId24"/>
    <p:sldId id="362" r:id="rId25"/>
    <p:sldId id="320" r:id="rId26"/>
    <p:sldId id="321" r:id="rId27"/>
    <p:sldId id="322" r:id="rId28"/>
    <p:sldId id="323" r:id="rId29"/>
    <p:sldId id="324" r:id="rId30"/>
    <p:sldId id="310" r:id="rId31"/>
    <p:sldId id="325" r:id="rId32"/>
    <p:sldId id="363" r:id="rId33"/>
    <p:sldId id="364" r:id="rId34"/>
    <p:sldId id="365" r:id="rId35"/>
    <p:sldId id="326" r:id="rId36"/>
    <p:sldId id="327" r:id="rId37"/>
    <p:sldId id="328" r:id="rId38"/>
    <p:sldId id="329" r:id="rId39"/>
    <p:sldId id="330" r:id="rId40"/>
    <p:sldId id="359" r:id="rId41"/>
    <p:sldId id="360" r:id="rId42"/>
    <p:sldId id="366" r:id="rId43"/>
    <p:sldId id="367" r:id="rId44"/>
    <p:sldId id="332" r:id="rId45"/>
    <p:sldId id="333" r:id="rId46"/>
    <p:sldId id="384" r:id="rId47"/>
    <p:sldId id="38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880C9-E4E8-43B9-8469-AC8E89B215C2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6342F-AC0F-49C2-95F9-57A04E32F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59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 sz="14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defTabSz="962025">
              <a:defRPr sz="14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defTabSz="962025">
              <a:defRPr sz="1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defTabSz="962025">
              <a:defRPr sz="14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defTabSz="962025">
              <a:defRPr sz="14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algn="ctr" defTabSz="962025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algn="ctr" defTabSz="962025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algn="ctr" defTabSz="962025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algn="ctr" defTabSz="962025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fld id="{71B5422C-C83F-4B95-8C63-78425422AF0C}" type="slidenum">
              <a:rPr lang="en-US" altLang="en-US" sz="1200" smtClean="0">
                <a:latin typeface="Times New Roman" pitchFamily="18" charset="0"/>
              </a:rPr>
              <a:pPr/>
              <a:t>5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208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643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Move thersholding into separate slide</a:t>
            </a:r>
          </a:p>
        </p:txBody>
      </p:sp>
    </p:spTree>
    <p:extLst>
      <p:ext uri="{BB962C8B-B14F-4D97-AF65-F5344CB8AC3E}">
        <p14:creationId xmlns:p14="http://schemas.microsoft.com/office/powerpoint/2010/main" val="3673602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Shape 7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Move thersholding into separate slide</a:t>
            </a:r>
          </a:p>
        </p:txBody>
      </p:sp>
    </p:spTree>
    <p:extLst>
      <p:ext uri="{BB962C8B-B14F-4D97-AF65-F5344CB8AC3E}">
        <p14:creationId xmlns:p14="http://schemas.microsoft.com/office/powerpoint/2010/main" val="192281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4863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lang="en"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3528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lang="en"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6033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Shape 28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en"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1819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9770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6810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2547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1" name="Shape 7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1386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3C1C1-E30C-3548-AC3E-96A185C751CB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520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9" name="Shape 8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356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Shape 1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Shape 1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 slide directing to static notebook if login fails</a:t>
            </a:r>
          </a:p>
        </p:txBody>
      </p:sp>
    </p:spTree>
    <p:extLst>
      <p:ext uri="{BB962C8B-B14F-4D97-AF65-F5344CB8AC3E}">
        <p14:creationId xmlns:p14="http://schemas.microsoft.com/office/powerpoint/2010/main" val="16999338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Shape 14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Shape 1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098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3C1C1-E30C-3548-AC3E-96A185C751C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0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"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2376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dk1"/>
                </a:solidFill>
              </a:rPr>
              <a:t>Move scorng part to separate slide</a:t>
            </a:r>
          </a:p>
        </p:txBody>
      </p:sp>
      <p:sp>
        <p:nvSpPr>
          <p:cNvPr id="492" name="Shape 49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n"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4719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dk1"/>
                </a:solidFill>
              </a:rPr>
              <a:t>Move scorng part to separate slide</a:t>
            </a:r>
          </a:p>
        </p:txBody>
      </p:sp>
      <p:sp>
        <p:nvSpPr>
          <p:cNvPr id="508" name="Shape 50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en"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2958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724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505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894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C08A-1A9B-4961-B8BC-90B6857DB846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58759-537A-4D80-900B-181B7A863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70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C08A-1A9B-4961-B8BC-90B6857DB846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58759-537A-4D80-900B-181B7A863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1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C08A-1A9B-4961-B8BC-90B6857DB846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58759-537A-4D80-900B-181B7A863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70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2400"/>
            </a:lvl2pPr>
            <a:lvl3pPr lvl="2" indent="0">
              <a:spcBef>
                <a:spcPts val="0"/>
              </a:spcBef>
              <a:buNone/>
              <a:defRPr sz="2400"/>
            </a:lvl3pPr>
            <a:lvl4pPr lvl="3" indent="0">
              <a:spcBef>
                <a:spcPts val="0"/>
              </a:spcBef>
              <a:buNone/>
              <a:defRPr sz="2400"/>
            </a:lvl4pPr>
            <a:lvl5pPr lvl="4" indent="0">
              <a:spcBef>
                <a:spcPts val="0"/>
              </a:spcBef>
              <a:buNone/>
              <a:defRPr sz="2400"/>
            </a:lvl5pPr>
            <a:lvl6pPr lvl="5" indent="0">
              <a:spcBef>
                <a:spcPts val="0"/>
              </a:spcBef>
              <a:buNone/>
              <a:defRPr sz="2400"/>
            </a:lvl6pPr>
            <a:lvl7pPr lvl="6" indent="0">
              <a:spcBef>
                <a:spcPts val="0"/>
              </a:spcBef>
              <a:buNone/>
              <a:defRPr sz="2400"/>
            </a:lvl7pPr>
            <a:lvl8pPr lvl="7" indent="0">
              <a:spcBef>
                <a:spcPts val="0"/>
              </a:spcBef>
              <a:buNone/>
              <a:defRPr sz="2400"/>
            </a:lvl8pPr>
            <a:lvl9pPr lvl="8" indent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-50799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-76198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-101597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14297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6428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14297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6428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14297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6428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14297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6428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14297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6428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14297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6428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11409057" y="6333133"/>
            <a:ext cx="7315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rgbClr val="888888"/>
              </a:buClr>
              <a:buSzPct val="25000"/>
            </a:pPr>
            <a:fld id="{00000000-1234-1234-1234-123412341234}" type="slidenum">
              <a:rPr lang="en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>
                <a:buClr>
                  <a:srgbClr val="888888"/>
                </a:buClr>
                <a:buSzPct val="25000"/>
              </a:pPr>
              <a:t>‹#›</a:t>
            </a:fld>
            <a:endParaRPr lang="en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9669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C08A-1A9B-4961-B8BC-90B6857DB846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58759-537A-4D80-900B-181B7A863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1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C08A-1A9B-4961-B8BC-90B6857DB846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58759-537A-4D80-900B-181B7A863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1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C08A-1A9B-4961-B8BC-90B6857DB846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58759-537A-4D80-900B-181B7A863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1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C08A-1A9B-4961-B8BC-90B6857DB846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58759-537A-4D80-900B-181B7A863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60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C08A-1A9B-4961-B8BC-90B6857DB846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58759-537A-4D80-900B-181B7A863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1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C08A-1A9B-4961-B8BC-90B6857DB846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58759-537A-4D80-900B-181B7A863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75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C08A-1A9B-4961-B8BC-90B6857DB846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58759-537A-4D80-900B-181B7A863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47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C08A-1A9B-4961-B8BC-90B6857DB846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58759-537A-4D80-900B-181B7A863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8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AC08A-1A9B-4961-B8BC-90B6857DB846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58759-537A-4D80-900B-181B7A863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54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hyperlink" Target="https://en.wikipedia.org/wiki/Sequence_log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48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0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5.png"/><Relationship Id="rId4" Type="http://schemas.openxmlformats.org/officeDocument/2006/relationships/image" Target="../media/image56.png"/><Relationship Id="rId9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0" Type="http://schemas.openxmlformats.org/officeDocument/2006/relationships/image" Target="../media/image55.png"/><Relationship Id="rId4" Type="http://schemas.openxmlformats.org/officeDocument/2006/relationships/image" Target="../media/image56.png"/><Relationship Id="rId9" Type="http://schemas.openxmlformats.org/officeDocument/2006/relationships/image" Target="../media/image54.png"/><Relationship Id="rId1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2.png"/><Relationship Id="rId7" Type="http://schemas.openxmlformats.org/officeDocument/2006/relationships/image" Target="../media/image53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0" Type="http://schemas.openxmlformats.org/officeDocument/2006/relationships/image" Target="../media/image61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bt/journal/v33/n8/full/nbt.3300.html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kundajelab.github.io/dragonn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stanford.edu/courses/51037/files/folder/LectureMaterial/Lecture2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5277" y="189787"/>
            <a:ext cx="9144000" cy="2387600"/>
          </a:xfrm>
        </p:spPr>
        <p:txBody>
          <a:bodyPr/>
          <a:lstStyle/>
          <a:p>
            <a:r>
              <a:rPr lang="en-US" b="1" dirty="0"/>
              <a:t>CS273B: Deep learning for Genomics and Biomedicine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5277" y="3144262"/>
            <a:ext cx="9144000" cy="1655762"/>
          </a:xfrm>
        </p:spPr>
        <p:txBody>
          <a:bodyPr>
            <a:noAutofit/>
          </a:bodyPr>
          <a:lstStyle/>
          <a:p>
            <a:r>
              <a:rPr lang="en-US" sz="3600" u="sng" dirty="0">
                <a:solidFill>
                  <a:srgbClr val="FF0000"/>
                </a:solidFill>
              </a:rPr>
              <a:t>Lecture 2</a:t>
            </a:r>
            <a:r>
              <a:rPr lang="en-US" sz="3600" dirty="0">
                <a:solidFill>
                  <a:srgbClr val="FF0000"/>
                </a:solidFill>
              </a:rPr>
              <a:t>: Convolutional neural networks and applications to functional genomics</a:t>
            </a:r>
          </a:p>
          <a:p>
            <a:r>
              <a:rPr lang="en-US" sz="3600" dirty="0"/>
              <a:t>09/28/2016</a:t>
            </a:r>
          </a:p>
          <a:p>
            <a:endParaRPr lang="en-US" sz="3600" dirty="0"/>
          </a:p>
          <a:p>
            <a:r>
              <a:rPr lang="en-US" sz="3600" u="sng" dirty="0">
                <a:solidFill>
                  <a:srgbClr val="002060"/>
                </a:solidFill>
              </a:rPr>
              <a:t>Anshul Kundaje</a:t>
            </a:r>
            <a:r>
              <a:rPr lang="en-US" sz="3600" dirty="0">
                <a:solidFill>
                  <a:srgbClr val="002060"/>
                </a:solidFill>
              </a:rPr>
              <a:t>, James Zou, Serafim Batzoglou</a:t>
            </a:r>
          </a:p>
        </p:txBody>
      </p:sp>
    </p:spTree>
    <p:extLst>
      <p:ext uri="{BB962C8B-B14F-4D97-AF65-F5344CB8AC3E}">
        <p14:creationId xmlns:p14="http://schemas.microsoft.com/office/powerpoint/2010/main" val="4196393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732592" y="1421368"/>
            <a:ext cx="7905692" cy="751920"/>
            <a:chOff x="558800" y="1421368"/>
            <a:chExt cx="7905692" cy="751920"/>
          </a:xfrm>
        </p:grpSpPr>
        <p:sp>
          <p:nvSpPr>
            <p:cNvPr id="44" name="Rectangle 9"/>
            <p:cNvSpPr>
              <a:spLocks/>
            </p:cNvSpPr>
            <p:nvPr/>
          </p:nvSpPr>
          <p:spPr bwMode="auto">
            <a:xfrm>
              <a:off x="1422400" y="1421368"/>
              <a:ext cx="7042092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urier" charset="0"/>
                  <a:ea typeface="Courier" charset="0"/>
                  <a:cs typeface="Courier" charset="0"/>
                  <a:sym typeface="Courier" charset="0"/>
                </a:rPr>
                <a:t>GGCAATACGATATTAGCAAATAAACGATAGTATACAAATCGTATTAC...</a:t>
              </a:r>
            </a:p>
          </p:txBody>
        </p:sp>
        <p:sp>
          <p:nvSpPr>
            <p:cNvPr id="45" name="Line 10"/>
            <p:cNvSpPr>
              <a:spLocks noChangeShapeType="1"/>
            </p:cNvSpPr>
            <p:nvPr/>
          </p:nvSpPr>
          <p:spPr bwMode="auto">
            <a:xfrm flipH="1">
              <a:off x="957648" y="1846648"/>
              <a:ext cx="457200" cy="0"/>
            </a:xfrm>
            <a:prstGeom prst="line">
              <a:avLst/>
            </a:prstGeom>
            <a:noFill/>
            <a:ln w="25400" cap="flat">
              <a:solidFill>
                <a:srgbClr val="CCCCCC"/>
              </a:solidFill>
              <a:prstDash val="solid"/>
              <a:miter lim="800000"/>
              <a:headEnd type="arrow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42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46" name="Group 11"/>
            <p:cNvGrpSpPr>
              <a:grpSpLocks/>
            </p:cNvGrpSpPr>
            <p:nvPr/>
          </p:nvGrpSpPr>
          <p:grpSpPr bwMode="auto">
            <a:xfrm>
              <a:off x="558800" y="1462088"/>
              <a:ext cx="368300" cy="711200"/>
              <a:chOff x="0" y="0"/>
              <a:chExt cx="232" cy="448"/>
            </a:xfrm>
          </p:grpSpPr>
          <p:sp>
            <p:nvSpPr>
              <p:cNvPr id="47" name="Oval 12"/>
              <p:cNvSpPr>
                <a:spLocks/>
              </p:cNvSpPr>
              <p:nvPr/>
            </p:nvSpPr>
            <p:spPr bwMode="auto">
              <a:xfrm>
                <a:off x="23" y="23"/>
                <a:ext cx="180" cy="167"/>
              </a:xfrm>
              <a:prstGeom prst="ellipse">
                <a:avLst/>
              </a:prstGeom>
              <a:solidFill>
                <a:srgbClr val="66FF66"/>
              </a:solidFill>
              <a:ln w="25400" cap="flat">
                <a:solidFill>
                  <a:srgbClr val="66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200" kern="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" name="Line 13"/>
              <p:cNvSpPr>
                <a:spLocks noChangeShapeType="1"/>
              </p:cNvSpPr>
              <p:nvPr/>
            </p:nvSpPr>
            <p:spPr bwMode="auto">
              <a:xfrm flipH="1">
                <a:off x="115" y="168"/>
                <a:ext cx="0" cy="190"/>
              </a:xfrm>
              <a:prstGeom prst="line">
                <a:avLst/>
              </a:prstGeom>
              <a:noFill/>
              <a:ln w="50800" cap="flat">
                <a:solidFill>
                  <a:srgbClr val="66FF6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200" kern="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" name="Line 14"/>
              <p:cNvSpPr>
                <a:spLocks noChangeShapeType="1"/>
              </p:cNvSpPr>
              <p:nvPr/>
            </p:nvSpPr>
            <p:spPr bwMode="auto">
              <a:xfrm rot="10800000">
                <a:off x="0" y="257"/>
                <a:ext cx="226" cy="0"/>
              </a:xfrm>
              <a:prstGeom prst="line">
                <a:avLst/>
              </a:prstGeom>
              <a:noFill/>
              <a:ln w="50800" cap="flat">
                <a:solidFill>
                  <a:srgbClr val="66FF6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200" kern="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0" name="Line 15"/>
              <p:cNvSpPr>
                <a:spLocks noChangeShapeType="1"/>
              </p:cNvSpPr>
              <p:nvPr/>
            </p:nvSpPr>
            <p:spPr bwMode="auto">
              <a:xfrm flipH="1">
                <a:off x="35" y="336"/>
                <a:ext cx="84" cy="112"/>
              </a:xfrm>
              <a:prstGeom prst="line">
                <a:avLst/>
              </a:prstGeom>
              <a:noFill/>
              <a:ln w="50800" cap="flat">
                <a:solidFill>
                  <a:srgbClr val="66FF6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200" kern="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1" name="Line 16"/>
              <p:cNvSpPr>
                <a:spLocks noChangeShapeType="1"/>
              </p:cNvSpPr>
              <p:nvPr/>
            </p:nvSpPr>
            <p:spPr bwMode="auto">
              <a:xfrm>
                <a:off x="107" y="336"/>
                <a:ext cx="84" cy="111"/>
              </a:xfrm>
              <a:prstGeom prst="line">
                <a:avLst/>
              </a:prstGeom>
              <a:noFill/>
              <a:ln w="50800" cap="flat">
                <a:solidFill>
                  <a:srgbClr val="66FF6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200" kern="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2" name="Rectangle 17"/>
              <p:cNvSpPr>
                <a:spLocks/>
              </p:cNvSpPr>
              <p:nvPr/>
            </p:nvSpPr>
            <p:spPr bwMode="auto">
              <a:xfrm rot="5400000">
                <a:off x="3" y="1"/>
                <a:ext cx="229" cy="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b="1" kern="0" dirty="0">
                    <a:solidFill>
                      <a:srgbClr val="00008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rPr>
                  <a:t>:-)</a:t>
                </a:r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6924397" y="2605357"/>
            <a:ext cx="3087666" cy="2335213"/>
            <a:chOff x="811213" y="5126038"/>
            <a:chExt cx="5500687" cy="4156075"/>
          </a:xfrm>
        </p:grpSpPr>
        <p:pic>
          <p:nvPicPr>
            <p:cNvPr id="53" name="Picture 1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800" y="6564313"/>
              <a:ext cx="2070100" cy="2717800"/>
            </a:xfrm>
            <a:prstGeom prst="rect">
              <a:avLst/>
            </a:prstGeom>
            <a:noFill/>
            <a:ln>
              <a:noFill/>
            </a:ln>
            <a:effectLst>
              <a:outerShdw blurRad="254000" dist="126999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1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213" y="5126038"/>
              <a:ext cx="2095500" cy="2820987"/>
            </a:xfrm>
            <a:prstGeom prst="rect">
              <a:avLst/>
            </a:prstGeom>
            <a:noFill/>
            <a:ln>
              <a:noFill/>
            </a:ln>
            <a:effectLst>
              <a:outerShdw blurRad="254000" dist="126999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2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2688" y="5737225"/>
              <a:ext cx="2095500" cy="2776538"/>
            </a:xfrm>
            <a:prstGeom prst="rect">
              <a:avLst/>
            </a:prstGeom>
            <a:noFill/>
            <a:ln>
              <a:noFill/>
            </a:ln>
            <a:effectLst>
              <a:outerShdw blurRad="254000" dist="126999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Title 1"/>
          <p:cNvSpPr txBox="1">
            <a:spLocks/>
          </p:cNvSpPr>
          <p:nvPr/>
        </p:nvSpPr>
        <p:spPr>
          <a:xfrm>
            <a:off x="1756756" y="5530"/>
            <a:ext cx="8670175" cy="83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What is Functional Genomics?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181601" y="1014895"/>
            <a:ext cx="3029433" cy="857023"/>
            <a:chOff x="3657600" y="1014894"/>
            <a:chExt cx="3029433" cy="857023"/>
          </a:xfrm>
        </p:grpSpPr>
        <p:sp>
          <p:nvSpPr>
            <p:cNvPr id="59" name="Rectangle 58"/>
            <p:cNvSpPr/>
            <p:nvPr/>
          </p:nvSpPr>
          <p:spPr>
            <a:xfrm>
              <a:off x="3657600" y="1507586"/>
              <a:ext cx="1556951" cy="364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60278" y="1014894"/>
              <a:ext cx="172675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Function?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850067" y="4940570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2003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292381" y="1465865"/>
            <a:ext cx="1490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~ 3 billion</a:t>
            </a:r>
          </a:p>
          <a:p>
            <a:pPr algn="ctr"/>
            <a:r>
              <a:rPr lang="en-US" dirty="0"/>
              <a:t>bases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78112" y="5416800"/>
            <a:ext cx="85658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Genomic sequence =&gt; Static</a:t>
            </a:r>
          </a:p>
          <a:p>
            <a:r>
              <a:rPr lang="en-US" sz="2000" dirty="0"/>
              <a:t>What is the </a:t>
            </a:r>
            <a:r>
              <a:rPr lang="en-US" sz="2000" dirty="0">
                <a:solidFill>
                  <a:srgbClr val="FF0000"/>
                </a:solidFill>
              </a:rPr>
              <a:t>context-specific function</a:t>
            </a:r>
            <a:r>
              <a:rPr lang="en-US" sz="2000" dirty="0"/>
              <a:t> of different regions (bases) of the genome?</a:t>
            </a:r>
          </a:p>
          <a:p>
            <a:r>
              <a:rPr lang="en-US" sz="2000" dirty="0"/>
              <a:t>How to explain </a:t>
            </a:r>
            <a:r>
              <a:rPr lang="en-US" sz="2000" dirty="0">
                <a:solidFill>
                  <a:srgbClr val="FF0000"/>
                </a:solidFill>
              </a:rPr>
              <a:t>diversity</a:t>
            </a:r>
            <a:r>
              <a:rPr lang="en-US" sz="2000" dirty="0"/>
              <a:t> of cell-types?</a:t>
            </a:r>
          </a:p>
          <a:p>
            <a:r>
              <a:rPr lang="en-US" sz="2000" dirty="0"/>
              <a:t>How to explain </a:t>
            </a:r>
            <a:r>
              <a:rPr lang="en-US" sz="2000" dirty="0">
                <a:solidFill>
                  <a:srgbClr val="FF0000"/>
                </a:solidFill>
              </a:rPr>
              <a:t>dynamic</a:t>
            </a:r>
            <a:r>
              <a:rPr lang="en-US" sz="2000" dirty="0"/>
              <a:t> cellular </a:t>
            </a:r>
            <a:r>
              <a:rPr lang="en-US" sz="2000" dirty="0" err="1"/>
              <a:t>repsonse</a:t>
            </a:r>
            <a:r>
              <a:rPr lang="en-US" sz="2000" dirty="0"/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16386" name="Picture 2" descr="File:Mapping Read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830" y="2412043"/>
            <a:ext cx="4148168" cy="29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14569" y="243306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Genome Assembly</a:t>
            </a:r>
          </a:p>
        </p:txBody>
      </p:sp>
    </p:spTree>
    <p:extLst>
      <p:ext uri="{BB962C8B-B14F-4D97-AF65-F5344CB8AC3E}">
        <p14:creationId xmlns:p14="http://schemas.microsoft.com/office/powerpoint/2010/main" val="217024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9"/>
            <a:ext cx="8229600" cy="1000589"/>
          </a:xfrm>
        </p:spPr>
        <p:txBody>
          <a:bodyPr/>
          <a:lstStyle/>
          <a:p>
            <a:r>
              <a:rPr lang="en-US" b="1" dirty="0"/>
              <a:t>Sequencing technologies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072" y="905912"/>
            <a:ext cx="5136902" cy="18876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548" y="2882610"/>
            <a:ext cx="7008828" cy="38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5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948" y="369116"/>
            <a:ext cx="8776477" cy="59142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378893" y="6488668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Slides from Ben Langmead</a:t>
            </a:r>
          </a:p>
        </p:txBody>
      </p:sp>
    </p:spTree>
    <p:extLst>
      <p:ext uri="{BB962C8B-B14F-4D97-AF65-F5344CB8AC3E}">
        <p14:creationId xmlns:p14="http://schemas.microsoft.com/office/powerpoint/2010/main" val="171449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66" y="211666"/>
            <a:ext cx="8868466" cy="62730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78893" y="6488668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Slides from Ben Langmead</a:t>
            </a:r>
          </a:p>
        </p:txBody>
      </p:sp>
    </p:spTree>
    <p:extLst>
      <p:ext uri="{BB962C8B-B14F-4D97-AF65-F5344CB8AC3E}">
        <p14:creationId xmlns:p14="http://schemas.microsoft.com/office/powerpoint/2010/main" val="3627281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861" y="360727"/>
            <a:ext cx="9051992" cy="59813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78893" y="6488668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Slides from Ben Langmead</a:t>
            </a:r>
          </a:p>
        </p:txBody>
      </p:sp>
    </p:spTree>
    <p:extLst>
      <p:ext uri="{BB962C8B-B14F-4D97-AF65-F5344CB8AC3E}">
        <p14:creationId xmlns:p14="http://schemas.microsoft.com/office/powerpoint/2010/main" val="951989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620" y="731476"/>
            <a:ext cx="8820780" cy="51995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78893" y="6488668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Slides from Ben Langmead</a:t>
            </a:r>
          </a:p>
        </p:txBody>
      </p:sp>
    </p:spTree>
    <p:extLst>
      <p:ext uri="{BB962C8B-B14F-4D97-AF65-F5344CB8AC3E}">
        <p14:creationId xmlns:p14="http://schemas.microsoft.com/office/powerpoint/2010/main" val="1666632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043" y="335560"/>
            <a:ext cx="8619133" cy="58708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46709" y="5931017"/>
            <a:ext cx="2223083" cy="4781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378893" y="6488668"/>
            <a:ext cx="266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Slides from Ben Langmead</a:t>
            </a:r>
          </a:p>
        </p:txBody>
      </p:sp>
    </p:spTree>
    <p:extLst>
      <p:ext uri="{BB962C8B-B14F-4D97-AF65-F5344CB8AC3E}">
        <p14:creationId xmlns:p14="http://schemas.microsoft.com/office/powerpoint/2010/main" val="66207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6" y="-15821"/>
            <a:ext cx="10515600" cy="1074742"/>
          </a:xfrm>
        </p:spPr>
        <p:txBody>
          <a:bodyPr>
            <a:normAutofit/>
          </a:bodyPr>
          <a:lstStyle/>
          <a:p>
            <a:r>
              <a:rPr lang="en-US" sz="3800" b="1" dirty="0"/>
              <a:t>Mapping short-reads to reference genome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06506" y="998773"/>
            <a:ext cx="5741895" cy="572475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u="sng" dirty="0"/>
              <a:t>Naïve method</a:t>
            </a:r>
          </a:p>
          <a:p>
            <a:r>
              <a:rPr lang="en-US" dirty="0"/>
              <a:t>Scan whole genome with every read</a:t>
            </a:r>
          </a:p>
          <a:p>
            <a:r>
              <a:rPr lang="en-US" dirty="0"/>
              <a:t>Problem: Too slow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Indexing + Alignment approach</a:t>
            </a:r>
          </a:p>
          <a:p>
            <a:r>
              <a:rPr lang="en-US" dirty="0"/>
              <a:t>Create a compressed reference ‘genome index’</a:t>
            </a:r>
          </a:p>
          <a:p>
            <a:pPr lvl="1"/>
            <a:r>
              <a:rPr lang="en-US" dirty="0"/>
              <a:t>a map of where each short subsequence of length ‘k’ hits the genome</a:t>
            </a:r>
          </a:p>
          <a:p>
            <a:r>
              <a:rPr lang="en-US" dirty="0"/>
              <a:t>Map reads using index via smart alignment algorithms and data structures (</a:t>
            </a:r>
            <a:r>
              <a:rPr lang="en-US" dirty="0" err="1"/>
              <a:t>e.g</a:t>
            </a:r>
            <a:r>
              <a:rPr lang="en-US" dirty="0"/>
              <a:t> suffix array)</a:t>
            </a:r>
          </a:p>
          <a:p>
            <a:r>
              <a:rPr lang="en-US" dirty="0"/>
              <a:t>Allow for errors: insertions, deletions, mismatches in alignments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Run times for indexing alignment</a:t>
            </a:r>
          </a:p>
          <a:p>
            <a:r>
              <a:rPr lang="en-US" dirty="0"/>
              <a:t>Indexing human genome ~ 3 hours</a:t>
            </a:r>
          </a:p>
          <a:p>
            <a:r>
              <a:rPr lang="en-US" dirty="0"/>
              <a:t>Alignment speed: 2 million 35 </a:t>
            </a:r>
            <a:r>
              <a:rPr lang="en-US" dirty="0" err="1"/>
              <a:t>bp</a:t>
            </a:r>
            <a:r>
              <a:rPr lang="en-US" dirty="0"/>
              <a:t> reads on 1 processor ~20 </a:t>
            </a:r>
            <a:r>
              <a:rPr lang="en-US" dirty="0" err="1"/>
              <a:t>mins</a:t>
            </a:r>
            <a:endParaRPr lang="en-US" dirty="0"/>
          </a:p>
          <a:p>
            <a:r>
              <a:rPr lang="en-US" dirty="0"/>
              <a:t>Alignment speed depends on error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477433" y="1080056"/>
            <a:ext cx="3359294" cy="472618"/>
            <a:chOff x="4953433" y="1418250"/>
            <a:chExt cx="3359294" cy="47261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3433" y="1418250"/>
              <a:ext cx="3359294" cy="47261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465619" y="1685592"/>
              <a:ext cx="500660" cy="205276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46719" y="1900939"/>
            <a:ext cx="3800500" cy="2962007"/>
            <a:chOff x="4492428" y="2373557"/>
            <a:chExt cx="4335194" cy="2912253"/>
          </a:xfrm>
        </p:grpSpPr>
        <p:pic>
          <p:nvPicPr>
            <p:cNvPr id="23554" name="Picture 2" descr="http://www.nature.com/nrg/journal/v14/n5/images/nrg3433-i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2373557"/>
              <a:ext cx="4018102" cy="2645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4492428" y="5039589"/>
              <a:ext cx="433519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http://www.nature.com/nrg/journal/v14/n5/box/nrg3433_BX2.html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763" t="46298" r="56129"/>
          <a:stretch/>
        </p:blipFill>
        <p:spPr>
          <a:xfrm>
            <a:off x="8208181" y="5039591"/>
            <a:ext cx="1628546" cy="156797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5140036" y="4612517"/>
            <a:ext cx="3017044" cy="93622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40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1667839" y="1736331"/>
            <a:ext cx="7988140" cy="4711838"/>
            <a:chOff x="134154" y="714643"/>
            <a:chExt cx="11122402" cy="5699797"/>
          </a:xfrm>
        </p:grpSpPr>
        <p:sp>
          <p:nvSpPr>
            <p:cNvPr id="21" name="TextBox 20"/>
            <p:cNvSpPr txBox="1"/>
            <p:nvPr/>
          </p:nvSpPr>
          <p:spPr>
            <a:xfrm>
              <a:off x="10999343" y="4962856"/>
              <a:ext cx="257213" cy="446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8" name="Picture 34" descr="nrg2905-f2"/>
            <p:cNvPicPr>
              <a:picLocks noChangeAspect="1" noChangeArrowheads="1"/>
            </p:cNvPicPr>
            <p:nvPr/>
          </p:nvPicPr>
          <p:blipFill>
            <a:blip r:embed="rId3" cstate="print"/>
            <a:srcRect l="10572" t="20338" r="-1056" b="25477"/>
            <a:stretch>
              <a:fillRect/>
            </a:stretch>
          </p:blipFill>
          <p:spPr bwMode="auto">
            <a:xfrm>
              <a:off x="1523925" y="2381301"/>
              <a:ext cx="7175950" cy="3099236"/>
            </a:xfrm>
            <a:prstGeom prst="rect">
              <a:avLst/>
            </a:prstGeom>
            <a:noFill/>
          </p:spPr>
        </p:pic>
        <p:sp>
          <p:nvSpPr>
            <p:cNvPr id="13" name="Rectangle 12"/>
            <p:cNvSpPr/>
            <p:nvPr/>
          </p:nvSpPr>
          <p:spPr>
            <a:xfrm>
              <a:off x="7359076" y="3578252"/>
              <a:ext cx="1340799" cy="11205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30076" y="3656649"/>
              <a:ext cx="1340799" cy="11205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15136" y="5362311"/>
              <a:ext cx="1922436" cy="372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Repressed Gene</a:t>
              </a:r>
            </a:p>
          </p:txBody>
        </p:sp>
        <p:pic>
          <p:nvPicPr>
            <p:cNvPr id="59396" name="Picture 4" descr="http://dr282zn36sxxg.cloudfront.net/datastreams/f-d%3A32ec407bc71fcdbe8ebfb59a38854f190893b5f53453f7ccb87c11ba%2BIMAGE%2BIMAGE.1"/>
            <p:cNvPicPr>
              <a:picLocks noChangeAspect="1" noChangeArrowheads="1"/>
            </p:cNvPicPr>
            <p:nvPr/>
          </p:nvPicPr>
          <p:blipFill>
            <a:blip r:embed="rId4" cstate="print"/>
            <a:srcRect t="5128"/>
            <a:stretch>
              <a:fillRect/>
            </a:stretch>
          </p:blipFill>
          <p:spPr bwMode="auto">
            <a:xfrm flipH="1">
              <a:off x="226031" y="1589679"/>
              <a:ext cx="1909296" cy="1273476"/>
            </a:xfrm>
            <a:prstGeom prst="rect">
              <a:avLst/>
            </a:prstGeom>
            <a:noFill/>
          </p:spPr>
        </p:pic>
        <p:sp>
          <p:nvSpPr>
            <p:cNvPr id="49" name="TextBox 48"/>
            <p:cNvSpPr txBox="1"/>
            <p:nvPr/>
          </p:nvSpPr>
          <p:spPr>
            <a:xfrm>
              <a:off x="236327" y="973546"/>
              <a:ext cx="2405343" cy="632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Transcription factors</a:t>
              </a:r>
            </a:p>
            <a:p>
              <a:r>
                <a:rPr lang="en-US" sz="1400" dirty="0"/>
                <a:t>(Regulatory proteins)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1942254" y="2909056"/>
              <a:ext cx="675762" cy="44743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240805" y="2884198"/>
              <a:ext cx="559559" cy="4474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037663" y="4098400"/>
              <a:ext cx="559559" cy="44743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1245039" y="4377571"/>
              <a:ext cx="332518" cy="50480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81"/>
            <p:cNvGrpSpPr/>
            <p:nvPr/>
          </p:nvGrpSpPr>
          <p:grpSpPr>
            <a:xfrm>
              <a:off x="267128" y="1962364"/>
              <a:ext cx="1904800" cy="719191"/>
              <a:chOff x="267128" y="1962364"/>
              <a:chExt cx="1904800" cy="719191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612369" y="2224939"/>
                <a:ext cx="559559" cy="447438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127771" y="2233500"/>
                <a:ext cx="559559" cy="447438"/>
              </a:xfrm>
              <a:prstGeom prst="ellipse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530157" y="2036578"/>
                <a:ext cx="559559" cy="44743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267128" y="1962364"/>
                <a:ext cx="431515" cy="719191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Isosceles Triangle 58"/>
            <p:cNvSpPr/>
            <p:nvPr/>
          </p:nvSpPr>
          <p:spPr>
            <a:xfrm>
              <a:off x="811659" y="2116476"/>
              <a:ext cx="369869" cy="554805"/>
            </a:xfrm>
            <a:prstGeom prst="triangl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53489" y="3637977"/>
              <a:ext cx="1223564" cy="372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Enhancer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789439" y="4345182"/>
              <a:ext cx="1183120" cy="372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Insulator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92845" y="2793784"/>
              <a:ext cx="1246507" cy="372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Promoter</a:t>
              </a:r>
            </a:p>
          </p:txBody>
        </p:sp>
        <p:grpSp>
          <p:nvGrpSpPr>
            <p:cNvPr id="4" name="Group 83"/>
            <p:cNvGrpSpPr/>
            <p:nvPr/>
          </p:nvGrpSpPr>
          <p:grpSpPr>
            <a:xfrm>
              <a:off x="4308330" y="714643"/>
              <a:ext cx="3089556" cy="1917134"/>
              <a:chOff x="4020658" y="1012589"/>
              <a:chExt cx="3089556" cy="1917134"/>
            </a:xfrm>
          </p:grpSpPr>
          <p:grpSp>
            <p:nvGrpSpPr>
              <p:cNvPr id="5" name="Group 31"/>
              <p:cNvGrpSpPr/>
              <p:nvPr/>
            </p:nvGrpSpPr>
            <p:grpSpPr>
              <a:xfrm rot="7839613">
                <a:off x="3288764" y="1820954"/>
                <a:ext cx="1840663" cy="376876"/>
                <a:chOff x="2949861" y="2394034"/>
                <a:chExt cx="1648360" cy="360987"/>
              </a:xfrm>
            </p:grpSpPr>
            <p:pic>
              <p:nvPicPr>
                <p:cNvPr id="59397" name="Picture 5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rot="2038329">
                  <a:off x="3436171" y="2394034"/>
                  <a:ext cx="1162050" cy="2000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2" name="Picture 5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rot="2038329">
                  <a:off x="3311169" y="2525885"/>
                  <a:ext cx="1162050" cy="2000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4" name="Picture 5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rot="2038329">
                  <a:off x="2949861" y="2554996"/>
                  <a:ext cx="1162050" cy="2000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62" name="Oval 61"/>
              <p:cNvSpPr/>
              <p:nvPr/>
            </p:nvSpPr>
            <p:spPr>
              <a:xfrm>
                <a:off x="5300792" y="1012589"/>
                <a:ext cx="559559" cy="44743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744970" y="1773217"/>
                <a:ext cx="1080718" cy="446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mRNA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904239" y="1021492"/>
                <a:ext cx="1205975" cy="446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Protein</a:t>
                </a:r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 flipV="1">
                <a:off x="4880225" y="1438382"/>
                <a:ext cx="441788" cy="29795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9398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4154" y="3270578"/>
              <a:ext cx="1150116" cy="446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5" name="Straight Connector 74"/>
            <p:cNvCxnSpPr/>
            <p:nvPr/>
          </p:nvCxnSpPr>
          <p:spPr>
            <a:xfrm flipH="1">
              <a:off x="184935" y="2866490"/>
              <a:ext cx="82193" cy="482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88370" y="2866490"/>
              <a:ext cx="431513" cy="4006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245571" y="2128384"/>
              <a:ext cx="1502470" cy="372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Active Gene</a:t>
              </a:r>
            </a:p>
          </p:txBody>
        </p:sp>
        <p:grpSp>
          <p:nvGrpSpPr>
            <p:cNvPr id="6" name="Group 101"/>
            <p:cNvGrpSpPr/>
            <p:nvPr/>
          </p:nvGrpSpPr>
          <p:grpSpPr>
            <a:xfrm>
              <a:off x="1479231" y="2264669"/>
              <a:ext cx="6999646" cy="3347423"/>
              <a:chOff x="1479231" y="2264669"/>
              <a:chExt cx="6999646" cy="3347423"/>
            </a:xfrm>
          </p:grpSpPr>
          <p:grpSp>
            <p:nvGrpSpPr>
              <p:cNvPr id="7" name="Group 84"/>
              <p:cNvGrpSpPr/>
              <p:nvPr/>
            </p:nvGrpSpPr>
            <p:grpSpPr>
              <a:xfrm>
                <a:off x="1479231" y="2264669"/>
                <a:ext cx="6999646" cy="3347423"/>
                <a:chOff x="1479231" y="2264669"/>
                <a:chExt cx="6999646" cy="3347423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6858024" y="3670512"/>
                  <a:ext cx="1620853" cy="3723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err="1"/>
                    <a:t>Nucleosomes</a:t>
                  </a:r>
                  <a:endParaRPr lang="en-US" sz="1400" dirty="0"/>
                </a:p>
              </p:txBody>
            </p:sp>
            <p:pic>
              <p:nvPicPr>
                <p:cNvPr id="30" name="Picture 2" descr="Beyond the sequence.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5" t="18208" r="78887" b="64128"/>
                <a:stretch/>
              </p:blipFill>
              <p:spPr bwMode="auto">
                <a:xfrm>
                  <a:off x="5363971" y="2404254"/>
                  <a:ext cx="583756" cy="4818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Beyond the sequence.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5" t="18208" r="78887" b="64128"/>
                <a:stretch/>
              </p:blipFill>
              <p:spPr bwMode="auto">
                <a:xfrm>
                  <a:off x="6070124" y="2264669"/>
                  <a:ext cx="583756" cy="4818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 descr="Beyond the sequence.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5" t="18208" r="78887" b="64128"/>
                <a:stretch/>
              </p:blipFill>
              <p:spPr bwMode="auto">
                <a:xfrm>
                  <a:off x="6915721" y="2411903"/>
                  <a:ext cx="583756" cy="4818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2" descr="Beyond the sequence.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5" t="18208" r="78887" b="64128"/>
                <a:stretch/>
              </p:blipFill>
              <p:spPr bwMode="auto">
                <a:xfrm>
                  <a:off x="7761317" y="2605029"/>
                  <a:ext cx="583756" cy="4818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2" descr="Beyond the sequence.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5" t="18208" r="78887" b="64128"/>
                <a:stretch/>
              </p:blipFill>
              <p:spPr bwMode="auto">
                <a:xfrm>
                  <a:off x="7566454" y="3222647"/>
                  <a:ext cx="583756" cy="4818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 descr="Beyond the sequence.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5" t="18208" r="78887" b="64128"/>
                <a:stretch/>
              </p:blipFill>
              <p:spPr bwMode="auto">
                <a:xfrm>
                  <a:off x="6792366" y="3197788"/>
                  <a:ext cx="583756" cy="4818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" descr="Beyond the sequence.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5" t="18208" r="78887" b="64128"/>
                <a:stretch/>
              </p:blipFill>
              <p:spPr bwMode="auto">
                <a:xfrm>
                  <a:off x="6029004" y="3184403"/>
                  <a:ext cx="583756" cy="4818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2" descr="Beyond the sequence.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5" t="18208" r="78887" b="64128"/>
                <a:stretch/>
              </p:blipFill>
              <p:spPr bwMode="auto">
                <a:xfrm>
                  <a:off x="5984311" y="3824966"/>
                  <a:ext cx="583756" cy="4818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2" descr="Beyond the sequence.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5" t="18208" r="78887" b="64128"/>
                <a:stretch/>
              </p:blipFill>
              <p:spPr bwMode="auto">
                <a:xfrm>
                  <a:off x="5253129" y="3673907"/>
                  <a:ext cx="583756" cy="4818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2" descr="Beyond the sequence.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5" t="18208" r="78887" b="64128"/>
                <a:stretch/>
              </p:blipFill>
              <p:spPr bwMode="auto">
                <a:xfrm>
                  <a:off x="4672117" y="4257107"/>
                  <a:ext cx="583756" cy="4818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2" descr="Beyond the sequence.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5" t="18208" r="78887" b="64128"/>
                <a:stretch/>
              </p:blipFill>
              <p:spPr bwMode="auto">
                <a:xfrm>
                  <a:off x="4391444" y="3647137"/>
                  <a:ext cx="583756" cy="4818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2" descr="Beyond the sequence.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5" t="18208" r="78887" b="64128"/>
                <a:stretch/>
              </p:blipFill>
              <p:spPr bwMode="auto">
                <a:xfrm>
                  <a:off x="4006219" y="3083058"/>
                  <a:ext cx="583756" cy="4818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2" descr="Beyond the sequence.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5" t="18208" r="78887" b="64128"/>
                <a:stretch/>
              </p:blipFill>
              <p:spPr bwMode="auto">
                <a:xfrm>
                  <a:off x="3120021" y="3072071"/>
                  <a:ext cx="583756" cy="4818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2" descr="Beyond the sequence.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5" t="18208" r="78887" b="64128"/>
                <a:stretch/>
              </p:blipFill>
              <p:spPr bwMode="auto">
                <a:xfrm>
                  <a:off x="1479231" y="3595509"/>
                  <a:ext cx="583756" cy="4818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2" descr="Beyond the sequence.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5" t="18208" r="78887" b="64128"/>
                <a:stretch/>
              </p:blipFill>
              <p:spPr bwMode="auto">
                <a:xfrm>
                  <a:off x="1638339" y="4958857"/>
                  <a:ext cx="583756" cy="4818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2" descr="Beyond the sequence.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5" t="18208" r="78887" b="64128"/>
                <a:stretch/>
              </p:blipFill>
              <p:spPr bwMode="auto">
                <a:xfrm>
                  <a:off x="2332084" y="5130236"/>
                  <a:ext cx="583756" cy="4818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2" descr="Beyond the sequence.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5" t="18208" r="78887" b="64128"/>
                <a:stretch/>
              </p:blipFill>
              <p:spPr bwMode="auto">
                <a:xfrm>
                  <a:off x="3136131" y="5054692"/>
                  <a:ext cx="583756" cy="4818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2" descr="Beyond the sequence.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5" t="18208" r="78887" b="64128"/>
                <a:stretch/>
              </p:blipFill>
              <p:spPr bwMode="auto">
                <a:xfrm>
                  <a:off x="7151614" y="4939964"/>
                  <a:ext cx="583756" cy="4818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2" descr="Beyond the sequence.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5" t="18208" r="78887" b="64128"/>
                <a:stretch/>
              </p:blipFill>
              <p:spPr bwMode="auto">
                <a:xfrm>
                  <a:off x="3790312" y="5114920"/>
                  <a:ext cx="583756" cy="4818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6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4324569" y="2412816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3562570" y="2421377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2718376" y="2419665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6244124" y="4989917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5492399" y="4998478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4637931" y="4996766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ectangle 18"/>
            <p:cNvSpPr/>
            <p:nvPr/>
          </p:nvSpPr>
          <p:spPr>
            <a:xfrm>
              <a:off x="4450439" y="5155801"/>
              <a:ext cx="2649416" cy="2294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00025" y="2553393"/>
              <a:ext cx="2649416" cy="22945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106"/>
            <p:cNvGrpSpPr/>
            <p:nvPr/>
          </p:nvGrpSpPr>
          <p:grpSpPr>
            <a:xfrm>
              <a:off x="2955532" y="2007671"/>
              <a:ext cx="2955871" cy="4406769"/>
              <a:chOff x="2955532" y="2007671"/>
              <a:chExt cx="2955871" cy="4406769"/>
            </a:xfrm>
          </p:grpSpPr>
          <p:grpSp>
            <p:nvGrpSpPr>
              <p:cNvPr id="10" name="Group 88"/>
              <p:cNvGrpSpPr/>
              <p:nvPr/>
            </p:nvGrpSpPr>
            <p:grpSpPr>
              <a:xfrm>
                <a:off x="4078840" y="5596776"/>
                <a:ext cx="215758" cy="434154"/>
                <a:chOff x="4078840" y="5596776"/>
                <a:chExt cx="215758" cy="434154"/>
              </a:xfrm>
            </p:grpSpPr>
            <p:cxnSp>
              <p:nvCxnSpPr>
                <p:cNvPr id="87" name="Straight Connector 86"/>
                <p:cNvCxnSpPr>
                  <a:stCxn id="81" idx="2"/>
                </p:cNvCxnSpPr>
                <p:nvPr/>
              </p:nvCxnSpPr>
              <p:spPr>
                <a:xfrm flipH="1">
                  <a:off x="4078840" y="5596776"/>
                  <a:ext cx="3350" cy="43415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8" name="Right Triangle 87"/>
                <p:cNvSpPr/>
                <p:nvPr/>
              </p:nvSpPr>
              <p:spPr>
                <a:xfrm>
                  <a:off x="4109664" y="5876818"/>
                  <a:ext cx="184934" cy="143838"/>
                </a:xfrm>
                <a:prstGeom prst="rt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89"/>
              <p:cNvGrpSpPr/>
              <p:nvPr/>
            </p:nvGrpSpPr>
            <p:grpSpPr>
              <a:xfrm>
                <a:off x="3440129" y="3550506"/>
                <a:ext cx="215758" cy="434154"/>
                <a:chOff x="4078840" y="5596776"/>
                <a:chExt cx="215758" cy="434154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 flipH="1">
                  <a:off x="4078840" y="5596776"/>
                  <a:ext cx="3350" cy="43415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2" name="Right Triangle 91"/>
                <p:cNvSpPr/>
                <p:nvPr/>
              </p:nvSpPr>
              <p:spPr>
                <a:xfrm>
                  <a:off x="4109664" y="5876818"/>
                  <a:ext cx="184934" cy="143838"/>
                </a:xfrm>
                <a:prstGeom prst="rtTriangl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92"/>
              <p:cNvGrpSpPr/>
              <p:nvPr/>
            </p:nvGrpSpPr>
            <p:grpSpPr>
              <a:xfrm flipV="1">
                <a:off x="2955532" y="2007671"/>
                <a:ext cx="215758" cy="434154"/>
                <a:chOff x="4078840" y="5596776"/>
                <a:chExt cx="215758" cy="434154"/>
              </a:xfrm>
            </p:grpSpPr>
            <p:cxnSp>
              <p:nvCxnSpPr>
                <p:cNvPr id="94" name="Straight Connector 93"/>
                <p:cNvCxnSpPr/>
                <p:nvPr/>
              </p:nvCxnSpPr>
              <p:spPr>
                <a:xfrm flipH="1">
                  <a:off x="4078840" y="5596776"/>
                  <a:ext cx="3350" cy="43415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5" name="Right Triangle 94"/>
                <p:cNvSpPr/>
                <p:nvPr/>
              </p:nvSpPr>
              <p:spPr>
                <a:xfrm>
                  <a:off x="4109664" y="5876818"/>
                  <a:ext cx="184934" cy="143838"/>
                </a:xfrm>
                <a:prstGeom prst="rt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02"/>
              <p:cNvGrpSpPr/>
              <p:nvPr/>
            </p:nvGrpSpPr>
            <p:grpSpPr>
              <a:xfrm flipV="1">
                <a:off x="4762071" y="2016232"/>
                <a:ext cx="215758" cy="434154"/>
                <a:chOff x="4078840" y="5596776"/>
                <a:chExt cx="215758" cy="43415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4078840" y="5596776"/>
                  <a:ext cx="3350" cy="43415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Right Triangle 104"/>
                <p:cNvSpPr/>
                <p:nvPr/>
              </p:nvSpPr>
              <p:spPr>
                <a:xfrm>
                  <a:off x="4109664" y="5876818"/>
                  <a:ext cx="184934" cy="143838"/>
                </a:xfrm>
                <a:prstGeom prst="rtTriangl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6" name="TextBox 105"/>
              <p:cNvSpPr txBox="1"/>
              <p:nvPr/>
            </p:nvSpPr>
            <p:spPr>
              <a:xfrm>
                <a:off x="3147339" y="6042130"/>
                <a:ext cx="2764064" cy="372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Chromatin modifications</a:t>
                </a:r>
              </a:p>
            </p:txBody>
          </p:sp>
        </p:grpSp>
      </p:grpSp>
      <p:sp>
        <p:nvSpPr>
          <p:cNvPr id="83" name="Title 1"/>
          <p:cNvSpPr txBox="1">
            <a:spLocks/>
          </p:cNvSpPr>
          <p:nvPr/>
        </p:nvSpPr>
        <p:spPr>
          <a:xfrm>
            <a:off x="1756756" y="5530"/>
            <a:ext cx="8670175" cy="83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latin typeface="+mj-lt"/>
                <a:ea typeface="+mj-ea"/>
                <a:cs typeface="+mj-cs"/>
              </a:rPr>
              <a:t>Using sequencing for functional genomics</a:t>
            </a:r>
          </a:p>
        </p:txBody>
      </p:sp>
      <p:sp>
        <p:nvSpPr>
          <p:cNvPr id="85" name="Rectangle 84"/>
          <p:cNvSpPr/>
          <p:nvPr/>
        </p:nvSpPr>
        <p:spPr>
          <a:xfrm>
            <a:off x="1997467" y="863029"/>
            <a:ext cx="7817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Genome-wide maps of biochemical activity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441916" y="1461643"/>
            <a:ext cx="3123344" cy="15850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500" dirty="0"/>
              <a:t>Genome-wide </a:t>
            </a:r>
            <a:r>
              <a:rPr lang="en-US" sz="2500" dirty="0" err="1"/>
              <a:t>expts</a:t>
            </a:r>
            <a:r>
              <a:rPr lang="en-US" sz="250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Protein-DNA binding maps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chromatin modification maps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Nucleosome</a:t>
            </a:r>
            <a:r>
              <a:rPr lang="en-US" dirty="0"/>
              <a:t> positioning maps 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RNA expression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1739758" y="1849348"/>
            <a:ext cx="1900719" cy="3400746"/>
            <a:chOff x="215757" y="1849348"/>
            <a:chExt cx="1900719" cy="3400746"/>
          </a:xfrm>
        </p:grpSpPr>
        <p:sp>
          <p:nvSpPr>
            <p:cNvPr id="89" name="Rectangle 88"/>
            <p:cNvSpPr/>
            <p:nvPr/>
          </p:nvSpPr>
          <p:spPr>
            <a:xfrm>
              <a:off x="215757" y="1849348"/>
              <a:ext cx="1643865" cy="6369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385299" y="3512049"/>
              <a:ext cx="731177" cy="4537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719191" y="4496656"/>
              <a:ext cx="647272" cy="7534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Rectangle 102"/>
          <p:cNvSpPr/>
          <p:nvPr/>
        </p:nvSpPr>
        <p:spPr>
          <a:xfrm>
            <a:off x="3854521" y="6164495"/>
            <a:ext cx="1946204" cy="277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482994" y="4200418"/>
            <a:ext cx="1123308" cy="277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217562" y="2369906"/>
            <a:ext cx="744875" cy="332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7513832" y="4736387"/>
            <a:ext cx="3061700" cy="15850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500" dirty="0"/>
              <a:t>Cellular Dynamics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Different cell-types/tissues 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Diseased states (e.g. cancer)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Different perturbations (stimuli)</a:t>
            </a:r>
          </a:p>
        </p:txBody>
      </p:sp>
    </p:spTree>
    <p:extLst>
      <p:ext uri="{BB962C8B-B14F-4D97-AF65-F5344CB8AC3E}">
        <p14:creationId xmlns:p14="http://schemas.microsoft.com/office/powerpoint/2010/main" val="352172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7" grpId="0" animBg="1"/>
      <p:bldP spid="109" grpId="0" animBg="1"/>
      <p:bldP spid="1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6403" y="190088"/>
            <a:ext cx="8670175" cy="832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000" b="1" dirty="0">
                <a:latin typeface="+mj-lt"/>
                <a:ea typeface="+mj-ea"/>
                <a:cs typeface="+mj-cs"/>
              </a:rPr>
              <a:t>Protein-DNA binding maps</a:t>
            </a:r>
          </a:p>
          <a:p>
            <a:pPr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Chromatin immunoprecipitation (ChIP-seq)</a:t>
            </a:r>
          </a:p>
        </p:txBody>
      </p:sp>
      <p:pic>
        <p:nvPicPr>
          <p:cNvPr id="5" name="Picture 4" descr="nrg2641-f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46"/>
          <a:stretch/>
        </p:blipFill>
        <p:spPr bwMode="auto">
          <a:xfrm>
            <a:off x="248512" y="1610686"/>
            <a:ext cx="4958726" cy="294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5613" y="5131695"/>
            <a:ext cx="30215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Protein-DNA binding maps</a:t>
            </a:r>
          </a:p>
          <a:p>
            <a:r>
              <a:rPr lang="en-US" dirty="0"/>
              <a:t>Maps of histone modifications</a:t>
            </a:r>
          </a:p>
          <a:p>
            <a:r>
              <a:rPr lang="en-US" dirty="0"/>
              <a:t>Maps of histone variants</a:t>
            </a:r>
          </a:p>
          <a:p>
            <a:endParaRPr lang="en-US" dirty="0"/>
          </a:p>
        </p:txBody>
      </p:sp>
      <p:pic>
        <p:nvPicPr>
          <p:cNvPr id="8" name="Picture 7" descr="nrg2641-f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82" y="1518381"/>
            <a:ext cx="2944872" cy="485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nature11232-f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8" r="45417"/>
          <a:stretch/>
        </p:blipFill>
        <p:spPr bwMode="auto">
          <a:xfrm>
            <a:off x="8422198" y="930111"/>
            <a:ext cx="3490640" cy="540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20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Anatomy of the human genome</a:t>
            </a:r>
          </a:p>
          <a:p>
            <a:r>
              <a:rPr lang="en-US" dirty="0"/>
              <a:t>Introduction to next-gen sequence and protein-DNA binding maps</a:t>
            </a:r>
          </a:p>
          <a:p>
            <a:r>
              <a:rPr lang="en-US" dirty="0"/>
              <a:t>Convolutional neural networks for predicting protein-DNA binding maps from DNA sequence</a:t>
            </a:r>
          </a:p>
          <a:p>
            <a:r>
              <a:rPr lang="en-US" dirty="0"/>
              <a:t>Multi-modal convolutional neural networks for predicting protein-DNA binding maps</a:t>
            </a:r>
          </a:p>
          <a:p>
            <a:r>
              <a:rPr lang="en-US" dirty="0"/>
              <a:t>Convolutional neural networks on images</a:t>
            </a:r>
          </a:p>
        </p:txBody>
      </p:sp>
    </p:spTree>
    <p:extLst>
      <p:ext uri="{BB962C8B-B14F-4D97-AF65-F5344CB8AC3E}">
        <p14:creationId xmlns:p14="http://schemas.microsoft.com/office/powerpoint/2010/main" val="3350221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nshul\Documents\Presentations\JobTalks\UToronto\igv_snapsho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3" t="13970" r="9649" b="21430"/>
          <a:stretch/>
        </p:blipFill>
        <p:spPr bwMode="auto">
          <a:xfrm>
            <a:off x="2255940" y="1647564"/>
            <a:ext cx="7463480" cy="32539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/>
          <p:cNvGrpSpPr/>
          <p:nvPr/>
        </p:nvGrpSpPr>
        <p:grpSpPr>
          <a:xfrm>
            <a:off x="2126349" y="5384065"/>
            <a:ext cx="7639319" cy="136440"/>
            <a:chOff x="769239" y="6100753"/>
            <a:chExt cx="7639319" cy="136440"/>
          </a:xfrm>
        </p:grpSpPr>
        <p:pic>
          <p:nvPicPr>
            <p:cNvPr id="10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7086616" y="6103073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7318508" y="6103073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7550400" y="6103073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7782292" y="6103073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8014184" y="6103073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8246076" y="6103073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6573404" y="6103073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6862962" y="6103073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6159048" y="6103073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6349750" y="6103073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4734714" y="6103072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5007796" y="6103072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5256164" y="6103072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5430390" y="6103072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5662282" y="6103072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5894174" y="6103072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4270930" y="6103072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4502822" y="6103072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3807146" y="6103072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4039038" y="6103072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2370454" y="6103074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2602346" y="6103074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2834238" y="6103074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3066130" y="6103074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3298022" y="6103074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3529914" y="6103074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1906670" y="6103074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2138562" y="6103074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1442886" y="6103074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1674778" y="6103074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971676" y="6103074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1203568" y="6103074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769239" y="6100753"/>
              <a:ext cx="162482" cy="13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/>
          <p:cNvGrpSpPr/>
          <p:nvPr/>
        </p:nvGrpSpPr>
        <p:grpSpPr>
          <a:xfrm>
            <a:off x="2258859" y="5411942"/>
            <a:ext cx="7364627" cy="94841"/>
            <a:chOff x="881449" y="6411043"/>
            <a:chExt cx="7364627" cy="94841"/>
          </a:xfrm>
        </p:grpSpPr>
        <p:sp>
          <p:nvSpPr>
            <p:cNvPr id="6" name="Rectangle 5"/>
            <p:cNvSpPr/>
            <p:nvPr/>
          </p:nvSpPr>
          <p:spPr>
            <a:xfrm>
              <a:off x="7059828" y="6411043"/>
              <a:ext cx="1186248" cy="94841"/>
            </a:xfrm>
            <a:prstGeom prst="rect">
              <a:avLst/>
            </a:prstGeom>
            <a:solidFill>
              <a:srgbClr val="00B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81449" y="6411043"/>
              <a:ext cx="1727922" cy="94841"/>
            </a:xfrm>
            <a:prstGeom prst="rect">
              <a:avLst/>
            </a:prstGeom>
            <a:solidFill>
              <a:srgbClr val="77933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7" idx="3"/>
              <a:endCxn id="6" idx="1"/>
            </p:cNvCxnSpPr>
            <p:nvPr/>
          </p:nvCxnSpPr>
          <p:spPr>
            <a:xfrm>
              <a:off x="2609371" y="6458464"/>
              <a:ext cx="445045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5049506" y="5232180"/>
            <a:ext cx="2918401" cy="241650"/>
            <a:chOff x="3344269" y="5405178"/>
            <a:chExt cx="2918401" cy="241650"/>
          </a:xfrm>
        </p:grpSpPr>
        <p:sp>
          <p:nvSpPr>
            <p:cNvPr id="59" name="Isosceles Triangle 58"/>
            <p:cNvSpPr/>
            <p:nvPr/>
          </p:nvSpPr>
          <p:spPr>
            <a:xfrm>
              <a:off x="3344269" y="5420504"/>
              <a:ext cx="114750" cy="22632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/>
            <p:cNvSpPr/>
            <p:nvPr/>
          </p:nvSpPr>
          <p:spPr>
            <a:xfrm>
              <a:off x="4075037" y="5408355"/>
              <a:ext cx="114750" cy="22632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/>
            <p:cNvSpPr/>
            <p:nvPr/>
          </p:nvSpPr>
          <p:spPr>
            <a:xfrm>
              <a:off x="4792996" y="5405178"/>
              <a:ext cx="114750" cy="22632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61"/>
            <p:cNvSpPr/>
            <p:nvPr/>
          </p:nvSpPr>
          <p:spPr>
            <a:xfrm>
              <a:off x="5199405" y="5420504"/>
              <a:ext cx="114750" cy="22632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62"/>
            <p:cNvSpPr/>
            <p:nvPr/>
          </p:nvSpPr>
          <p:spPr>
            <a:xfrm>
              <a:off x="5476637" y="5408355"/>
              <a:ext cx="114750" cy="22632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/>
            <p:cNvSpPr/>
            <p:nvPr/>
          </p:nvSpPr>
          <p:spPr>
            <a:xfrm>
              <a:off x="6147920" y="5420504"/>
              <a:ext cx="114750" cy="22632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8767941" y="5489683"/>
            <a:ext cx="1040939" cy="198248"/>
            <a:chOff x="7062704" y="5662681"/>
            <a:chExt cx="1040939" cy="198248"/>
          </a:xfrm>
        </p:grpSpPr>
        <p:grpSp>
          <p:nvGrpSpPr>
            <p:cNvPr id="67" name="Group 66"/>
            <p:cNvGrpSpPr/>
            <p:nvPr/>
          </p:nvGrpSpPr>
          <p:grpSpPr>
            <a:xfrm flipV="1">
              <a:off x="7062704" y="5666955"/>
              <a:ext cx="123291" cy="180635"/>
              <a:chOff x="6836465" y="5599691"/>
              <a:chExt cx="215758" cy="434154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Right Triangle 65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flipV="1">
              <a:off x="7275173" y="5662681"/>
              <a:ext cx="123291" cy="180635"/>
              <a:chOff x="6836465" y="5599691"/>
              <a:chExt cx="215758" cy="434154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Right Triangle 71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 flipV="1">
              <a:off x="7515406" y="5679780"/>
              <a:ext cx="123291" cy="180635"/>
              <a:chOff x="6836465" y="5599691"/>
              <a:chExt cx="215758" cy="434154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5" name="Right Triangle 74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 flipV="1">
              <a:off x="7747298" y="5662681"/>
              <a:ext cx="123291" cy="180635"/>
              <a:chOff x="6836465" y="5599691"/>
              <a:chExt cx="215758" cy="434154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Right Triangle 77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 flipV="1">
              <a:off x="7980352" y="5680294"/>
              <a:ext cx="123291" cy="180635"/>
              <a:chOff x="6836465" y="5599691"/>
              <a:chExt cx="215758" cy="434154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Right Triangle 80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7" name="Group 176"/>
          <p:cNvGrpSpPr/>
          <p:nvPr/>
        </p:nvGrpSpPr>
        <p:grpSpPr>
          <a:xfrm>
            <a:off x="8399061" y="5194850"/>
            <a:ext cx="372480" cy="191537"/>
            <a:chOff x="6693825" y="5367847"/>
            <a:chExt cx="372480" cy="191537"/>
          </a:xfrm>
        </p:grpSpPr>
        <p:grpSp>
          <p:nvGrpSpPr>
            <p:cNvPr id="92" name="Group 91"/>
            <p:cNvGrpSpPr/>
            <p:nvPr/>
          </p:nvGrpSpPr>
          <p:grpSpPr>
            <a:xfrm flipH="1">
              <a:off x="6943014" y="5367847"/>
              <a:ext cx="123291" cy="180635"/>
              <a:chOff x="6836465" y="5599691"/>
              <a:chExt cx="215758" cy="434154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4" name="Right Triangle 93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 flipH="1">
              <a:off x="6693825" y="5378749"/>
              <a:ext cx="123291" cy="180635"/>
              <a:chOff x="6836465" y="5599691"/>
              <a:chExt cx="215758" cy="43415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Right Triangle 96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2410026" y="5508146"/>
            <a:ext cx="3882244" cy="200259"/>
            <a:chOff x="704790" y="5681143"/>
            <a:chExt cx="3882244" cy="200259"/>
          </a:xfrm>
        </p:grpSpPr>
        <p:grpSp>
          <p:nvGrpSpPr>
            <p:cNvPr id="116" name="Group 115"/>
            <p:cNvGrpSpPr/>
            <p:nvPr/>
          </p:nvGrpSpPr>
          <p:grpSpPr>
            <a:xfrm flipV="1">
              <a:off x="4237201" y="5685265"/>
              <a:ext cx="123291" cy="180635"/>
              <a:chOff x="6836465" y="5599691"/>
              <a:chExt cx="215758" cy="434154"/>
            </a:xfrm>
          </p:grpSpPr>
          <p:cxnSp>
            <p:nvCxnSpPr>
              <p:cNvPr id="117" name="Straight Connector 116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8" name="Right Triangle 117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 flipV="1">
              <a:off x="4463743" y="5681143"/>
              <a:ext cx="123291" cy="180635"/>
              <a:chOff x="6836465" y="5599691"/>
              <a:chExt cx="215758" cy="434154"/>
            </a:xfrm>
          </p:grpSpPr>
          <p:cxnSp>
            <p:nvCxnSpPr>
              <p:cNvPr id="120" name="Straight Connector 119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1" name="Right Triangle 120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 flipV="1">
              <a:off x="3998293" y="5685259"/>
              <a:ext cx="123291" cy="180635"/>
              <a:chOff x="6836465" y="5599691"/>
              <a:chExt cx="215758" cy="434154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4" name="Right Triangle 123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flipV="1">
              <a:off x="3775867" y="5685259"/>
              <a:ext cx="123291" cy="180635"/>
              <a:chOff x="6836465" y="5599691"/>
              <a:chExt cx="215758" cy="434154"/>
            </a:xfrm>
          </p:grpSpPr>
          <p:cxnSp>
            <p:nvCxnSpPr>
              <p:cNvPr id="126" name="Straight Connector 125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7" name="Right Triangle 126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 flipV="1">
              <a:off x="2335460" y="5685263"/>
              <a:ext cx="123291" cy="180635"/>
              <a:chOff x="6836465" y="5599691"/>
              <a:chExt cx="215758" cy="434154"/>
            </a:xfrm>
          </p:grpSpPr>
          <p:cxnSp>
            <p:nvCxnSpPr>
              <p:cNvPr id="129" name="Straight Connector 128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0" name="Right Triangle 129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 flipV="1">
              <a:off x="2103568" y="5685262"/>
              <a:ext cx="123291" cy="180635"/>
              <a:chOff x="6836465" y="5599691"/>
              <a:chExt cx="215758" cy="434154"/>
            </a:xfrm>
          </p:grpSpPr>
          <p:cxnSp>
            <p:nvCxnSpPr>
              <p:cNvPr id="132" name="Straight Connector 131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Right Triangle 132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 flipV="1">
              <a:off x="1639784" y="5700767"/>
              <a:ext cx="123291" cy="180635"/>
              <a:chOff x="6836465" y="5599691"/>
              <a:chExt cx="215758" cy="434154"/>
            </a:xfrm>
          </p:grpSpPr>
          <p:cxnSp>
            <p:nvCxnSpPr>
              <p:cNvPr id="135" name="Straight Connector 134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6" name="Right Triangle 135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 flipV="1">
              <a:off x="1407892" y="5696894"/>
              <a:ext cx="123291" cy="180635"/>
              <a:chOff x="6836465" y="5599691"/>
              <a:chExt cx="215758" cy="434154"/>
            </a:xfrm>
          </p:grpSpPr>
          <p:cxnSp>
            <p:nvCxnSpPr>
              <p:cNvPr id="138" name="Straight Connector 137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9" name="Right Triangle 138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 flipV="1">
              <a:off x="962893" y="5681143"/>
              <a:ext cx="123291" cy="180635"/>
              <a:chOff x="6836465" y="5599691"/>
              <a:chExt cx="215758" cy="434154"/>
            </a:xfrm>
          </p:grpSpPr>
          <p:cxnSp>
            <p:nvCxnSpPr>
              <p:cNvPr id="141" name="Straight Connector 140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2" name="Right Triangle 141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 flipV="1">
              <a:off x="704790" y="5688878"/>
              <a:ext cx="123291" cy="180635"/>
              <a:chOff x="6836465" y="5599691"/>
              <a:chExt cx="215758" cy="434154"/>
            </a:xfrm>
          </p:grpSpPr>
          <p:cxnSp>
            <p:nvCxnSpPr>
              <p:cNvPr id="144" name="Straight Connector 143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5" name="Right Triangle 144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 flipV="1">
              <a:off x="2567352" y="5681143"/>
              <a:ext cx="123291" cy="180635"/>
              <a:chOff x="6836465" y="5599691"/>
              <a:chExt cx="215758" cy="434154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8" name="Right Triangle 147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0" name="Title 1"/>
          <p:cNvSpPr txBox="1">
            <a:spLocks/>
          </p:cNvSpPr>
          <p:nvPr/>
        </p:nvSpPr>
        <p:spPr>
          <a:xfrm>
            <a:off x="1756756" y="5530"/>
            <a:ext cx="8670175" cy="83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latin typeface="+mj-lt"/>
                <a:ea typeface="+mj-ea"/>
                <a:cs typeface="+mj-cs"/>
              </a:rPr>
              <a:t>Genome-wide </a:t>
            </a:r>
            <a:r>
              <a:rPr lang="en-US" sz="3600" b="1" dirty="0" err="1">
                <a:latin typeface="+mj-lt"/>
                <a:ea typeface="+mj-ea"/>
                <a:cs typeface="+mj-cs"/>
              </a:rPr>
              <a:t>ChIP-seq</a:t>
            </a:r>
            <a:r>
              <a:rPr lang="en-US" sz="3600" b="1" dirty="0">
                <a:latin typeface="+mj-lt"/>
                <a:ea typeface="+mj-ea"/>
                <a:cs typeface="+mj-cs"/>
              </a:rPr>
              <a:t> signal maps</a:t>
            </a:r>
          </a:p>
        </p:txBody>
      </p:sp>
      <p:sp>
        <p:nvSpPr>
          <p:cNvPr id="151" name="Isosceles Triangle 150"/>
          <p:cNvSpPr/>
          <p:nvPr/>
        </p:nvSpPr>
        <p:spPr>
          <a:xfrm>
            <a:off x="10060998" y="1878439"/>
            <a:ext cx="114750" cy="22632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/>
          <p:cNvGrpSpPr/>
          <p:nvPr/>
        </p:nvGrpSpPr>
        <p:grpSpPr>
          <a:xfrm>
            <a:off x="10036777" y="2262268"/>
            <a:ext cx="244049" cy="369506"/>
            <a:chOff x="8331540" y="2476456"/>
            <a:chExt cx="244049" cy="369506"/>
          </a:xfrm>
        </p:grpSpPr>
        <p:grpSp>
          <p:nvGrpSpPr>
            <p:cNvPr id="152" name="Group 151"/>
            <p:cNvGrpSpPr/>
            <p:nvPr/>
          </p:nvGrpSpPr>
          <p:grpSpPr>
            <a:xfrm flipH="1">
              <a:off x="8331540" y="2476456"/>
              <a:ext cx="123291" cy="180635"/>
              <a:chOff x="6836465" y="5599691"/>
              <a:chExt cx="215758" cy="434154"/>
            </a:xfrm>
          </p:grpSpPr>
          <p:cxnSp>
            <p:nvCxnSpPr>
              <p:cNvPr id="153" name="Straight Connector 152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4" name="Right Triangle 153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5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8346445" y="2656817"/>
              <a:ext cx="229144" cy="189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7" name="Group 156"/>
          <p:cNvGrpSpPr/>
          <p:nvPr/>
        </p:nvGrpSpPr>
        <p:grpSpPr>
          <a:xfrm>
            <a:off x="10066505" y="2780005"/>
            <a:ext cx="244049" cy="369506"/>
            <a:chOff x="8331540" y="2476456"/>
            <a:chExt cx="244049" cy="369506"/>
          </a:xfrm>
        </p:grpSpPr>
        <p:grpSp>
          <p:nvGrpSpPr>
            <p:cNvPr id="158" name="Group 157"/>
            <p:cNvGrpSpPr/>
            <p:nvPr/>
          </p:nvGrpSpPr>
          <p:grpSpPr>
            <a:xfrm flipH="1">
              <a:off x="8331540" y="2476456"/>
              <a:ext cx="123291" cy="180635"/>
              <a:chOff x="6836465" y="5599691"/>
              <a:chExt cx="215758" cy="434154"/>
            </a:xfrm>
          </p:grpSpPr>
          <p:cxnSp>
            <p:nvCxnSpPr>
              <p:cNvPr id="160" name="Straight Connector 159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1" name="Right Triangle 160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9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8346445" y="2656817"/>
              <a:ext cx="229144" cy="189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2" name="Group 161"/>
          <p:cNvGrpSpPr/>
          <p:nvPr/>
        </p:nvGrpSpPr>
        <p:grpSpPr>
          <a:xfrm>
            <a:off x="10089615" y="3274537"/>
            <a:ext cx="244049" cy="369506"/>
            <a:chOff x="8331540" y="2476456"/>
            <a:chExt cx="244049" cy="369506"/>
          </a:xfrm>
        </p:grpSpPr>
        <p:grpSp>
          <p:nvGrpSpPr>
            <p:cNvPr id="163" name="Group 162"/>
            <p:cNvGrpSpPr/>
            <p:nvPr/>
          </p:nvGrpSpPr>
          <p:grpSpPr>
            <a:xfrm flipH="1">
              <a:off x="8331540" y="2476456"/>
              <a:ext cx="123291" cy="180635"/>
              <a:chOff x="6836465" y="5599691"/>
              <a:chExt cx="215758" cy="434154"/>
            </a:xfrm>
          </p:grpSpPr>
          <p:cxnSp>
            <p:nvCxnSpPr>
              <p:cNvPr id="165" name="Straight Connector 164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" name="Right Triangle 165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rgbClr val="FFCC00"/>
              </a:solidFill>
              <a:ln>
                <a:solidFill>
                  <a:srgbClr val="FF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4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8346445" y="2656817"/>
              <a:ext cx="229144" cy="189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7" name="Group 166"/>
          <p:cNvGrpSpPr/>
          <p:nvPr/>
        </p:nvGrpSpPr>
        <p:grpSpPr>
          <a:xfrm>
            <a:off x="10089924" y="3831576"/>
            <a:ext cx="244049" cy="369506"/>
            <a:chOff x="8331540" y="2476456"/>
            <a:chExt cx="244049" cy="369506"/>
          </a:xfrm>
        </p:grpSpPr>
        <p:grpSp>
          <p:nvGrpSpPr>
            <p:cNvPr id="168" name="Group 167"/>
            <p:cNvGrpSpPr/>
            <p:nvPr/>
          </p:nvGrpSpPr>
          <p:grpSpPr>
            <a:xfrm flipH="1">
              <a:off x="8331540" y="2476456"/>
              <a:ext cx="123291" cy="180635"/>
              <a:chOff x="6836465" y="5599691"/>
              <a:chExt cx="215758" cy="434154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1" name="Right Triangle 170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9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8346445" y="2656817"/>
              <a:ext cx="229144" cy="189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2" name="Group 171"/>
          <p:cNvGrpSpPr/>
          <p:nvPr/>
        </p:nvGrpSpPr>
        <p:grpSpPr>
          <a:xfrm>
            <a:off x="10088967" y="4372668"/>
            <a:ext cx="244049" cy="369506"/>
            <a:chOff x="8331540" y="2476456"/>
            <a:chExt cx="244049" cy="369506"/>
          </a:xfrm>
        </p:grpSpPr>
        <p:grpSp>
          <p:nvGrpSpPr>
            <p:cNvPr id="173" name="Group 172"/>
            <p:cNvGrpSpPr/>
            <p:nvPr/>
          </p:nvGrpSpPr>
          <p:grpSpPr>
            <a:xfrm flipH="1">
              <a:off x="8331540" y="2476456"/>
              <a:ext cx="123291" cy="180635"/>
              <a:chOff x="6836465" y="5599691"/>
              <a:chExt cx="215758" cy="434154"/>
            </a:xfrm>
          </p:grpSpPr>
          <p:cxnSp>
            <p:nvCxnSpPr>
              <p:cNvPr id="175" name="Straight Connector 174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6" name="Right Triangle 175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4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8346445" y="2656817"/>
              <a:ext cx="229144" cy="189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4" name="Group 193"/>
          <p:cNvGrpSpPr/>
          <p:nvPr/>
        </p:nvGrpSpPr>
        <p:grpSpPr>
          <a:xfrm>
            <a:off x="7338351" y="5194848"/>
            <a:ext cx="1571086" cy="498754"/>
            <a:chOff x="5633115" y="5367846"/>
            <a:chExt cx="1571086" cy="498754"/>
          </a:xfrm>
        </p:grpSpPr>
        <p:grpSp>
          <p:nvGrpSpPr>
            <p:cNvPr id="98" name="Group 97"/>
            <p:cNvGrpSpPr/>
            <p:nvPr/>
          </p:nvGrpSpPr>
          <p:grpSpPr>
            <a:xfrm flipV="1">
              <a:off x="6819723" y="5681263"/>
              <a:ext cx="123291" cy="180635"/>
              <a:chOff x="6836465" y="5599691"/>
              <a:chExt cx="215758" cy="434154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Right Triangle 99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 flipV="1">
              <a:off x="5633115" y="5685965"/>
              <a:ext cx="123291" cy="180635"/>
              <a:chOff x="6836465" y="5599691"/>
              <a:chExt cx="215758" cy="434154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5" name="Right Triangle 114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8" name="Right Triangle 177"/>
            <p:cNvSpPr/>
            <p:nvPr/>
          </p:nvSpPr>
          <p:spPr>
            <a:xfrm flipV="1">
              <a:off x="7098524" y="5367846"/>
              <a:ext cx="105677" cy="59846"/>
            </a:xfrm>
            <a:prstGeom prst="rtTriangle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3" name="Group 182"/>
            <p:cNvGrpSpPr/>
            <p:nvPr/>
          </p:nvGrpSpPr>
          <p:grpSpPr>
            <a:xfrm flipH="1" flipV="1">
              <a:off x="6477359" y="5677027"/>
              <a:ext cx="123291" cy="180635"/>
              <a:chOff x="6836465" y="5599691"/>
              <a:chExt cx="215758" cy="434154"/>
            </a:xfrm>
          </p:grpSpPr>
          <p:cxnSp>
            <p:nvCxnSpPr>
              <p:cNvPr id="184" name="Straight Connector 183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5" name="Right Triangle 184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5" name="Group 194"/>
          <p:cNvGrpSpPr/>
          <p:nvPr/>
        </p:nvGrpSpPr>
        <p:grpSpPr>
          <a:xfrm>
            <a:off x="6329731" y="5205751"/>
            <a:ext cx="2165961" cy="485778"/>
            <a:chOff x="4624494" y="5378749"/>
            <a:chExt cx="2165961" cy="485778"/>
          </a:xfrm>
        </p:grpSpPr>
        <p:sp>
          <p:nvSpPr>
            <p:cNvPr id="101" name="Right Triangle 100"/>
            <p:cNvSpPr/>
            <p:nvPr/>
          </p:nvSpPr>
          <p:spPr>
            <a:xfrm flipH="1">
              <a:off x="6684778" y="5791085"/>
              <a:ext cx="105677" cy="59846"/>
            </a:xfrm>
            <a:prstGeom prst="rtTriangle">
              <a:avLst/>
            </a:prstGeom>
            <a:solidFill>
              <a:srgbClr val="FFCC00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6177400" y="5667931"/>
              <a:ext cx="136253" cy="180635"/>
              <a:chOff x="6684778" y="5681263"/>
              <a:chExt cx="136253" cy="180635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 flipH="1">
                <a:off x="6819117" y="5681263"/>
                <a:ext cx="1914" cy="18063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5" name="Right Triangle 104"/>
              <p:cNvSpPr/>
              <p:nvPr/>
            </p:nvSpPr>
            <p:spPr>
              <a:xfrm flipH="1">
                <a:off x="6684778" y="5791085"/>
                <a:ext cx="105677" cy="59846"/>
              </a:xfrm>
              <a:prstGeom prst="rtTriangle">
                <a:avLst/>
              </a:prstGeom>
              <a:solidFill>
                <a:srgbClr val="FFCC00"/>
              </a:solidFill>
              <a:ln>
                <a:solidFill>
                  <a:srgbClr val="FF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3" name="Right Triangle 112"/>
            <p:cNvSpPr/>
            <p:nvPr/>
          </p:nvSpPr>
          <p:spPr>
            <a:xfrm flipH="1">
              <a:off x="5498170" y="5795787"/>
              <a:ext cx="105677" cy="59846"/>
            </a:xfrm>
            <a:prstGeom prst="rtTriangle">
              <a:avLst/>
            </a:prstGeom>
            <a:solidFill>
              <a:srgbClr val="FFCC00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7" name="Group 186"/>
            <p:cNvGrpSpPr/>
            <p:nvPr/>
          </p:nvGrpSpPr>
          <p:grpSpPr>
            <a:xfrm flipH="1">
              <a:off x="6466510" y="5378749"/>
              <a:ext cx="123291" cy="180635"/>
              <a:chOff x="6836465" y="5599691"/>
              <a:chExt cx="215758" cy="434154"/>
            </a:xfrm>
          </p:grpSpPr>
          <p:cxnSp>
            <p:nvCxnSpPr>
              <p:cNvPr id="188" name="Straight Connector 187"/>
              <p:cNvCxnSpPr/>
              <p:nvPr/>
            </p:nvCxnSpPr>
            <p:spPr>
              <a:xfrm flipH="1" flipV="1">
                <a:off x="6836465" y="5599691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9" name="Right Triangle 188"/>
              <p:cNvSpPr/>
              <p:nvPr/>
            </p:nvSpPr>
            <p:spPr>
              <a:xfrm flipV="1">
                <a:off x="6867289" y="5609965"/>
                <a:ext cx="184934" cy="143838"/>
              </a:xfrm>
              <a:prstGeom prst="rtTriangle">
                <a:avLst/>
              </a:prstGeom>
              <a:solidFill>
                <a:srgbClr val="FFCC00"/>
              </a:solidFill>
              <a:ln>
                <a:solidFill>
                  <a:srgbClr val="FF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4624494" y="5683892"/>
              <a:ext cx="136253" cy="180635"/>
              <a:chOff x="6684778" y="5681263"/>
              <a:chExt cx="136253" cy="180635"/>
            </a:xfrm>
          </p:grpSpPr>
          <p:cxnSp>
            <p:nvCxnSpPr>
              <p:cNvPr id="191" name="Straight Connector 190"/>
              <p:cNvCxnSpPr/>
              <p:nvPr/>
            </p:nvCxnSpPr>
            <p:spPr>
              <a:xfrm flipH="1">
                <a:off x="6819117" y="5681263"/>
                <a:ext cx="1914" cy="18063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2" name="Right Triangle 191"/>
              <p:cNvSpPr/>
              <p:nvPr/>
            </p:nvSpPr>
            <p:spPr>
              <a:xfrm flipH="1">
                <a:off x="6684778" y="5791085"/>
                <a:ext cx="105677" cy="59846"/>
              </a:xfrm>
              <a:prstGeom prst="rtTriangle">
                <a:avLst/>
              </a:prstGeom>
              <a:solidFill>
                <a:srgbClr val="FFCC00"/>
              </a:solidFill>
              <a:ln>
                <a:solidFill>
                  <a:srgbClr val="FF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9" name="TextBox 198"/>
          <p:cNvSpPr txBox="1"/>
          <p:nvPr/>
        </p:nvSpPr>
        <p:spPr>
          <a:xfrm rot="16200000">
            <a:off x="708130" y="3375893"/>
            <a:ext cx="2348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Chromatin modification maps</a:t>
            </a:r>
          </a:p>
        </p:txBody>
      </p:sp>
      <p:sp>
        <p:nvSpPr>
          <p:cNvPr id="200" name="Left Brace 199"/>
          <p:cNvSpPr/>
          <p:nvPr/>
        </p:nvSpPr>
        <p:spPr>
          <a:xfrm>
            <a:off x="1956343" y="2104764"/>
            <a:ext cx="251247" cy="26374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2328785" y="1719837"/>
            <a:ext cx="2597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Transcription factor binding map</a:t>
            </a:r>
          </a:p>
        </p:txBody>
      </p:sp>
    </p:spTree>
    <p:extLst>
      <p:ext uri="{BB962C8B-B14F-4D97-AF65-F5344CB8AC3E}">
        <p14:creationId xmlns:p14="http://schemas.microsoft.com/office/powerpoint/2010/main" val="207093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DNA sequence determinants of protein-DNA interactions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86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14047343" y="4962855"/>
            <a:ext cx="246400" cy="4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10304972" y="7900152"/>
            <a:ext cx="1018000" cy="246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rgbClr val="7F7F7F"/>
              </a:buClr>
              <a:buSzPct val="25000"/>
            </a:pPr>
            <a:r>
              <a:rPr lang="en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Ecker et al. 2012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0" y="-226400"/>
            <a:ext cx="12192000" cy="144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5333"/>
              <a:t>Key properties of regulatory sequence</a:t>
            </a:r>
          </a:p>
        </p:txBody>
      </p:sp>
      <p:grpSp>
        <p:nvGrpSpPr>
          <p:cNvPr id="199" name="Shape 199"/>
          <p:cNvGrpSpPr/>
          <p:nvPr/>
        </p:nvGrpSpPr>
        <p:grpSpPr>
          <a:xfrm>
            <a:off x="2176000" y="1170934"/>
            <a:ext cx="8534800" cy="5002100"/>
            <a:chOff x="-374550" y="964725"/>
            <a:chExt cx="6401100" cy="3751575"/>
          </a:xfrm>
        </p:grpSpPr>
        <p:grpSp>
          <p:nvGrpSpPr>
            <p:cNvPr id="200" name="Shape 200"/>
            <p:cNvGrpSpPr/>
            <p:nvPr/>
          </p:nvGrpSpPr>
          <p:grpSpPr>
            <a:xfrm>
              <a:off x="231955" y="2564210"/>
              <a:ext cx="2299500" cy="1323465"/>
              <a:chOff x="2145793" y="2693867"/>
              <a:chExt cx="2299500" cy="1323465"/>
            </a:xfrm>
          </p:grpSpPr>
          <p:pic>
            <p:nvPicPr>
              <p:cNvPr id="201" name="Shape 201" descr="https://lh4.googleusercontent.com/4BJ7jIMbQPQjRpuIHP93C7jPDQlyYFqUNDYmsCihq0es2ZinD7d5nzkQ8rtBCON-oduX6LPvRem9NLNmeU0WOGk-qiIYz1OpaJ569FAgr_WYdSuIW6z9Jb6fJ34d92ncDWx-nDV2dZs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145793" y="3191133"/>
                <a:ext cx="2299500" cy="82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2" name="Shape 202"/>
              <p:cNvSpPr/>
              <p:nvPr/>
            </p:nvSpPr>
            <p:spPr>
              <a:xfrm>
                <a:off x="2296266" y="2693867"/>
                <a:ext cx="2137499" cy="497400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AFAFA"/>
                  </a:gs>
                  <a:gs pos="45000">
                    <a:srgbClr val="C0C0C0"/>
                  </a:gs>
                  <a:gs pos="100000">
                    <a:srgbClr val="7F7F7F"/>
                  </a:gs>
                </a:gsLst>
                <a:lin ang="16200038" scaled="0"/>
              </a:gradFill>
              <a:ln>
                <a:noFill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</a:pPr>
                <a:endParaRPr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3" name="Shape 203"/>
            <p:cNvSpPr/>
            <p:nvPr/>
          </p:nvSpPr>
          <p:spPr>
            <a:xfrm>
              <a:off x="-374550" y="3977700"/>
              <a:ext cx="64011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algn="ctr">
                <a:buClr>
                  <a:schemeClr val="accent3"/>
                </a:buClr>
              </a:pPr>
              <a:r>
                <a:rPr lang="en" sz="2400" b="1" u="sng">
                  <a:solidFill>
                    <a:srgbClr val="FF0000"/>
                  </a:solidFill>
                </a:rPr>
                <a:t>TRANSCRIPTION FACTOR BINDING</a:t>
              </a:r>
            </a:p>
            <a:p>
              <a:pPr algn="ctr">
                <a:buClr>
                  <a:schemeClr val="accent3"/>
                </a:buClr>
              </a:pPr>
              <a:endParaRPr sz="2400" b="1" u="sng">
                <a:solidFill>
                  <a:srgbClr val="FF0000"/>
                </a:solidFill>
              </a:endParaRPr>
            </a:p>
            <a:p>
              <a:pPr algn="ctr">
                <a:buClr>
                  <a:schemeClr val="accent3"/>
                </a:buClr>
              </a:pPr>
              <a:r>
                <a:rPr lang="en" sz="2400"/>
                <a:t>Regulatory proteins called </a:t>
              </a:r>
              <a:r>
                <a:rPr lang="en" sz="2400" b="1" u="sng"/>
                <a:t>transcription factors</a:t>
              </a:r>
              <a:r>
                <a:rPr lang="en" sz="2400"/>
                <a:t> </a:t>
              </a:r>
              <a:r>
                <a:rPr lang="en" sz="2400" b="1" u="sng"/>
                <a:t>(TFs)</a:t>
              </a:r>
              <a:r>
                <a:rPr lang="en" sz="2400"/>
                <a:t> bind to high affinity sequence patterns (</a:t>
              </a:r>
              <a:r>
                <a:rPr lang="en" sz="2400" b="1" u="sng"/>
                <a:t>motifs</a:t>
              </a:r>
              <a:r>
                <a:rPr lang="en" sz="2400" u="sng"/>
                <a:t>)</a:t>
              </a:r>
              <a:r>
                <a:rPr lang="en" sz="2400"/>
                <a:t> in regulatory DNA</a:t>
              </a:r>
            </a:p>
          </p:txBody>
        </p:sp>
        <p:grpSp>
          <p:nvGrpSpPr>
            <p:cNvPr id="204" name="Shape 204"/>
            <p:cNvGrpSpPr/>
            <p:nvPr/>
          </p:nvGrpSpPr>
          <p:grpSpPr>
            <a:xfrm>
              <a:off x="1191725" y="964725"/>
              <a:ext cx="3057900" cy="580500"/>
              <a:chOff x="1295521" y="1974432"/>
              <a:chExt cx="3057900" cy="580500"/>
            </a:xfrm>
          </p:grpSpPr>
          <p:cxnSp>
            <p:nvCxnSpPr>
              <p:cNvPr id="205" name="Shape 205"/>
              <p:cNvCxnSpPr/>
              <p:nvPr/>
            </p:nvCxnSpPr>
            <p:spPr>
              <a:xfrm>
                <a:off x="1295521" y="2432932"/>
                <a:ext cx="3057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pic>
            <p:nvPicPr>
              <p:cNvPr id="206" name="Shape 206" descr="nrg3682-f2.jpg"/>
              <p:cNvPicPr preferRelativeResize="0"/>
              <p:nvPr/>
            </p:nvPicPr>
            <p:blipFill rotWithShape="1">
              <a:blip r:embed="rId4">
                <a:alphaModFix/>
              </a:blip>
              <a:srcRect l="69748" t="13172" r="23751" b="79348"/>
              <a:stretch/>
            </p:blipFill>
            <p:spPr>
              <a:xfrm>
                <a:off x="2217646" y="1974432"/>
                <a:ext cx="637800" cy="580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07" name="Shape 207"/>
            <p:cNvCxnSpPr/>
            <p:nvPr/>
          </p:nvCxnSpPr>
          <p:spPr>
            <a:xfrm>
              <a:off x="1200225" y="1995075"/>
              <a:ext cx="3049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08" name="Shape 208"/>
            <p:cNvCxnSpPr/>
            <p:nvPr/>
          </p:nvCxnSpPr>
          <p:spPr>
            <a:xfrm>
              <a:off x="1191725" y="2524325"/>
              <a:ext cx="3057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pic>
        <p:nvPicPr>
          <p:cNvPr id="209" name="Shape 209" descr="nrg3682-f2.jpg"/>
          <p:cNvPicPr preferRelativeResize="0"/>
          <p:nvPr/>
        </p:nvPicPr>
        <p:blipFill rotWithShape="1">
          <a:blip r:embed="rId4">
            <a:alphaModFix/>
          </a:blip>
          <a:srcRect l="69748" t="13172" r="23751" b="79348"/>
          <a:stretch/>
        </p:blipFill>
        <p:spPr>
          <a:xfrm>
            <a:off x="6418499" y="1944933"/>
            <a:ext cx="850400" cy="7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 descr="nrg3682-f2.jpg"/>
          <p:cNvPicPr preferRelativeResize="0"/>
          <p:nvPr/>
        </p:nvPicPr>
        <p:blipFill rotWithShape="1">
          <a:blip r:embed="rId4">
            <a:alphaModFix/>
          </a:blip>
          <a:srcRect l="69748" t="13172" r="23751" b="79348"/>
          <a:stretch/>
        </p:blipFill>
        <p:spPr>
          <a:xfrm>
            <a:off x="5805132" y="2616867"/>
            <a:ext cx="850400" cy="7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1120588" y="1810533"/>
            <a:ext cx="2526745" cy="599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 dirty="0"/>
              <a:t>Transcription factor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9112367" y="1692533"/>
            <a:ext cx="2068800" cy="599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 dirty="0"/>
              <a:t>Regulatory DNA sequences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833718" y="4065533"/>
            <a:ext cx="1440382" cy="599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 dirty="0"/>
              <a:t>Motif</a:t>
            </a:r>
          </a:p>
        </p:txBody>
      </p:sp>
      <p:cxnSp>
        <p:nvCxnSpPr>
          <p:cNvPr id="214" name="Shape 214"/>
          <p:cNvCxnSpPr>
            <a:stCxn id="212" idx="1"/>
          </p:cNvCxnSpPr>
          <p:nvPr/>
        </p:nvCxnSpPr>
        <p:spPr>
          <a:xfrm rot="10800000">
            <a:off x="8383167" y="1810533"/>
            <a:ext cx="729200" cy="1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5" name="Shape 215"/>
          <p:cNvCxnSpPr>
            <a:stCxn id="212" idx="1"/>
          </p:cNvCxnSpPr>
          <p:nvPr/>
        </p:nvCxnSpPr>
        <p:spPr>
          <a:xfrm flipH="1">
            <a:off x="8409567" y="1992133"/>
            <a:ext cx="702800" cy="53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6" name="Shape 216"/>
          <p:cNvCxnSpPr>
            <a:stCxn id="212" idx="1"/>
          </p:cNvCxnSpPr>
          <p:nvPr/>
        </p:nvCxnSpPr>
        <p:spPr>
          <a:xfrm flipH="1">
            <a:off x="8400767" y="1992133"/>
            <a:ext cx="711600" cy="124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7" name="Shape 217"/>
          <p:cNvCxnSpPr>
            <a:stCxn id="211" idx="3"/>
            <a:endCxn id="209" idx="1"/>
          </p:cNvCxnSpPr>
          <p:nvPr/>
        </p:nvCxnSpPr>
        <p:spPr>
          <a:xfrm>
            <a:off x="3647333" y="2110133"/>
            <a:ext cx="2771166" cy="22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8" name="Shape 218"/>
          <p:cNvCxnSpPr>
            <a:stCxn id="213" idx="3"/>
            <a:endCxn id="201" idx="1"/>
          </p:cNvCxnSpPr>
          <p:nvPr/>
        </p:nvCxnSpPr>
        <p:spPr>
          <a:xfrm>
            <a:off x="2274100" y="4365133"/>
            <a:ext cx="710573" cy="1522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259935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/>
        </p:nvSpPr>
        <p:spPr>
          <a:xfrm>
            <a:off x="14047343" y="4962855"/>
            <a:ext cx="246400" cy="4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Shape 495"/>
          <p:cNvSpPr txBox="1"/>
          <p:nvPr/>
        </p:nvSpPr>
        <p:spPr>
          <a:xfrm>
            <a:off x="10304972" y="7900152"/>
            <a:ext cx="1018000" cy="246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rgbClr val="7F7F7F"/>
              </a:buClr>
              <a:buSzPct val="25000"/>
            </a:pPr>
            <a:r>
              <a:rPr lang="en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Ecker et al. 2012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x="415600" y="0"/>
            <a:ext cx="11360800" cy="124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69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Sequence motifs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697549" y="1308807"/>
            <a:ext cx="3665618" cy="2663894"/>
            <a:chOff x="3697549" y="1308807"/>
            <a:chExt cx="3665618" cy="2663894"/>
          </a:xfrm>
        </p:grpSpPr>
        <p:pic>
          <p:nvPicPr>
            <p:cNvPr id="497" name="Shape 49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08000" y="1308807"/>
              <a:ext cx="952400" cy="276400"/>
            </a:xfrm>
            <a:prstGeom prst="rect">
              <a:avLst/>
            </a:prstGeom>
            <a:noFill/>
            <a:ln>
              <a:noFill/>
            </a:ln>
          </p:spPr>
        </p:pic>
        <p:graphicFrame>
          <p:nvGraphicFramePr>
            <p:cNvPr id="499" name="Shape 499"/>
            <p:cNvGraphicFramePr/>
            <p:nvPr>
              <p:extLst>
                <p:ext uri="{D42A27DB-BD31-4B8C-83A1-F6EECF244321}">
                  <p14:modId xmlns:p14="http://schemas.microsoft.com/office/powerpoint/2010/main" val="2822858997"/>
                </p:ext>
              </p:extLst>
            </p:nvPr>
          </p:nvGraphicFramePr>
          <p:xfrm>
            <a:off x="3697549" y="1789901"/>
            <a:ext cx="3573269" cy="170672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51046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104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1046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1046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510467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510467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510467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</a:tblGrid>
                <a:tr h="426680"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A</a:t>
                        </a:r>
                      </a:p>
                    </a:txBody>
                    <a:tcPr marL="121900" marR="121900" marT="121900" marB="121900" anchor="ctr">
                      <a:lnL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0</a:t>
                        </a:r>
                      </a:p>
                    </a:txBody>
                    <a:tcPr marL="121900" marR="121900" marT="121900" marB="121900" anchor="ctr">
                      <a:lnL w="2857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0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1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0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1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0.5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26680"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C</a:t>
                        </a:r>
                      </a:p>
                    </a:txBody>
                    <a:tcPr marL="121900" marR="121900" marT="121900" marB="121900" anchor="ctr">
                      <a:lnL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0.5</a:t>
                        </a:r>
                      </a:p>
                    </a:txBody>
                    <a:tcPr marL="121900" marR="121900" marT="121900" marB="121900" anchor="ctr">
                      <a:lnL w="2857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0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0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0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0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0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26680"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G</a:t>
                        </a:r>
                      </a:p>
                    </a:txBody>
                    <a:tcPr marL="121900" marR="121900" marT="121900" marB="121900" anchor="ctr">
                      <a:lnL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0.5</a:t>
                        </a:r>
                      </a:p>
                    </a:txBody>
                    <a:tcPr marL="121900" marR="121900" marT="121900" marB="121900" anchor="ctr">
                      <a:lnL w="2857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1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0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0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0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0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26680"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T</a:t>
                        </a:r>
                      </a:p>
                    </a:txBody>
                    <a:tcPr marL="121900" marR="121900" marT="121900" marB="121900" anchor="ctr">
                      <a:lnL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0</a:t>
                        </a:r>
                      </a:p>
                    </a:txBody>
                    <a:tcPr marL="121900" marR="121900" marT="121900" marB="121900" anchor="ctr">
                      <a:lnL w="2857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0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0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1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0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lvl="0" algn="ctr" rtl="0">
                          <a:spcBef>
                            <a:spcPts val="0"/>
                          </a:spcBef>
                          <a:buNone/>
                        </a:pPr>
                        <a:r>
                          <a:rPr lang="en" sz="1200"/>
                          <a:t>0.5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503" name="Shape 503"/>
            <p:cNvSpPr txBox="1"/>
            <p:nvPr/>
          </p:nvSpPr>
          <p:spPr>
            <a:xfrm>
              <a:off x="3697567" y="3476301"/>
              <a:ext cx="3665600" cy="4964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400" dirty="0"/>
                <a:t>Position weight matrix (PWM)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05755" y="1486785"/>
            <a:ext cx="5657850" cy="5269933"/>
            <a:chOff x="6405755" y="1486785"/>
            <a:chExt cx="5657850" cy="5269933"/>
          </a:xfrm>
        </p:grpSpPr>
        <p:sp>
          <p:nvSpPr>
            <p:cNvPr id="500" name="Shape 500"/>
            <p:cNvSpPr txBox="1"/>
            <p:nvPr/>
          </p:nvSpPr>
          <p:spPr>
            <a:xfrm rot="-5400000">
              <a:off x="7486900" y="2362285"/>
              <a:ext cx="6464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r>
                <a:rPr lang="en" sz="1333"/>
                <a:t>Bits</a:t>
              </a:r>
            </a:p>
          </p:txBody>
        </p:sp>
        <p:pic>
          <p:nvPicPr>
            <p:cNvPr id="501" name="Shape 501"/>
            <p:cNvPicPr preferRelativeResize="0"/>
            <p:nvPr/>
          </p:nvPicPr>
          <p:blipFill rotWithShape="1">
            <a:blip r:embed="rId4">
              <a:alphaModFix/>
            </a:blip>
            <a:srcRect l="2562" b="4196"/>
            <a:stretch/>
          </p:blipFill>
          <p:spPr>
            <a:xfrm>
              <a:off x="7979300" y="1486785"/>
              <a:ext cx="3955825" cy="2089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4" name="Shape 504"/>
            <p:cNvSpPr txBox="1"/>
            <p:nvPr/>
          </p:nvSpPr>
          <p:spPr>
            <a:xfrm>
              <a:off x="9280624" y="3476301"/>
              <a:ext cx="1353200" cy="4964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r>
                <a:rPr lang="en" sz="2400"/>
                <a:t>PWM logo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405755" y="4338011"/>
              <a:ext cx="5657850" cy="2418707"/>
              <a:chOff x="6405755" y="4391801"/>
              <a:chExt cx="5657850" cy="241870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5"/>
              <a:srcRect t="59224"/>
              <a:stretch/>
            </p:blipFill>
            <p:spPr>
              <a:xfrm>
                <a:off x="6405755" y="5427769"/>
                <a:ext cx="5657850" cy="617542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48995" y="6391408"/>
                <a:ext cx="1495425" cy="4191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5"/>
              <a:srcRect l="25530" t="36177" r="37235" b="44787"/>
              <a:stretch/>
            </p:blipFill>
            <p:spPr>
              <a:xfrm>
                <a:off x="8648995" y="5074563"/>
                <a:ext cx="2106706" cy="288292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8173051" y="4391801"/>
                <a:ext cx="305859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i="1" dirty="0">
                    <a:hlinkClick r:id="rId7"/>
                  </a:rPr>
                  <a:t>https://en.wikipedia.org/wiki/Sequence_logo</a:t>
                </a:r>
                <a:r>
                  <a:rPr lang="en-US" sz="1200" i="1" dirty="0"/>
                  <a:t> 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5"/>
              <a:srcRect r="30597" b="82052"/>
              <a:stretch/>
            </p:blipFill>
            <p:spPr>
              <a:xfrm>
                <a:off x="7542288" y="4720857"/>
                <a:ext cx="3926714" cy="271818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10100" y="6056004"/>
                <a:ext cx="3038475" cy="333375"/>
              </a:xfrm>
              <a:prstGeom prst="rect">
                <a:avLst/>
              </a:prstGeom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162753" y="1801187"/>
            <a:ext cx="3442447" cy="4746672"/>
            <a:chOff x="162753" y="1801187"/>
            <a:chExt cx="3442447" cy="4746672"/>
          </a:xfrm>
        </p:grpSpPr>
        <p:sp>
          <p:nvSpPr>
            <p:cNvPr id="498" name="Shape 498"/>
            <p:cNvSpPr txBox="1"/>
            <p:nvPr/>
          </p:nvSpPr>
          <p:spPr>
            <a:xfrm>
              <a:off x="1043048" y="1801187"/>
              <a:ext cx="1353200" cy="1695434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r>
                <a:rPr lang="en" sz="2400" dirty="0"/>
                <a:t>GGATAA</a:t>
              </a:r>
            </a:p>
            <a:p>
              <a:r>
                <a:rPr lang="en" sz="2400" dirty="0"/>
                <a:t>CGATAA</a:t>
              </a:r>
            </a:p>
            <a:p>
              <a:r>
                <a:rPr lang="en" sz="2400" dirty="0"/>
                <a:t>CGATAT</a:t>
              </a:r>
            </a:p>
            <a:p>
              <a:r>
                <a:rPr lang="en" sz="2400" dirty="0"/>
                <a:t>GGATAT</a:t>
              </a:r>
            </a:p>
          </p:txBody>
        </p:sp>
        <p:sp>
          <p:nvSpPr>
            <p:cNvPr id="502" name="Shape 502"/>
            <p:cNvSpPr txBox="1"/>
            <p:nvPr/>
          </p:nvSpPr>
          <p:spPr>
            <a:xfrm>
              <a:off x="162753" y="3489414"/>
              <a:ext cx="3442447" cy="4964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400" dirty="0"/>
                <a:t>Set of aligned sequences</a:t>
              </a:r>
            </a:p>
            <a:p>
              <a:pPr algn="ctr"/>
              <a:r>
                <a:rPr lang="en" sz="2400" dirty="0"/>
                <a:t>Bound by TF</a:t>
              </a:r>
            </a:p>
          </p:txBody>
        </p:sp>
        <p:pic>
          <p:nvPicPr>
            <p:cNvPr id="1028" name="Picture 4" descr="http://www.thp.uni-koeln.de/~berg/figs/bindingsite3.gif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240" y="4695920"/>
              <a:ext cx="1901490" cy="1851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300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/>
        </p:nvSpPr>
        <p:spPr>
          <a:xfrm>
            <a:off x="14047343" y="4962855"/>
            <a:ext cx="246400" cy="4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Shape 511"/>
          <p:cNvSpPr txBox="1"/>
          <p:nvPr/>
        </p:nvSpPr>
        <p:spPr>
          <a:xfrm>
            <a:off x="10304972" y="7900152"/>
            <a:ext cx="1018000" cy="246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rgbClr val="7F7F7F"/>
              </a:buClr>
              <a:buSzPct val="25000"/>
            </a:pPr>
            <a:r>
              <a:rPr lang="en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Ecker et al. 2012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415600" y="0"/>
            <a:ext cx="11360800" cy="124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69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Sequence motifs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537882" y="3043867"/>
            <a:ext cx="3032085" cy="89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2400" dirty="0"/>
              <a:t>Position-specific scoring matrix (PSSM)</a:t>
            </a:r>
          </a:p>
        </p:txBody>
      </p:sp>
      <p:pic>
        <p:nvPicPr>
          <p:cNvPr id="514" name="Shape 514"/>
          <p:cNvPicPr preferRelativeResize="0"/>
          <p:nvPr/>
        </p:nvPicPr>
        <p:blipFill rotWithShape="1">
          <a:blip r:embed="rId3">
            <a:alphaModFix/>
          </a:blip>
          <a:srcRect l="56149"/>
          <a:stretch/>
        </p:blipFill>
        <p:spPr>
          <a:xfrm>
            <a:off x="841358" y="4129855"/>
            <a:ext cx="1775200" cy="6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9069619" y="4866467"/>
            <a:ext cx="1775200" cy="49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PSSM logo</a:t>
            </a:r>
          </a:p>
        </p:txBody>
      </p:sp>
      <p:pic>
        <p:nvPicPr>
          <p:cNvPr id="516" name="Shape 516"/>
          <p:cNvPicPr preferRelativeResize="0"/>
          <p:nvPr/>
        </p:nvPicPr>
        <p:blipFill rotWithShape="1">
          <a:blip r:embed="rId4">
            <a:alphaModFix/>
          </a:blip>
          <a:srcRect l="2572" b="4834"/>
          <a:stretch/>
        </p:blipFill>
        <p:spPr>
          <a:xfrm>
            <a:off x="7849400" y="2920649"/>
            <a:ext cx="4020472" cy="2089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7" name="Shape 517"/>
          <p:cNvGraphicFramePr/>
          <p:nvPr/>
        </p:nvGraphicFramePr>
        <p:xfrm>
          <a:off x="3697549" y="2920633"/>
          <a:ext cx="3765069" cy="21182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37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78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78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78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0767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A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0.6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767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C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0.5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767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G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0.5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T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0.5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585523" y="1523329"/>
            <a:ext cx="8847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Accounting for genomic background nucleotide distribution</a:t>
            </a:r>
          </a:p>
        </p:txBody>
      </p:sp>
    </p:spTree>
    <p:extLst>
      <p:ext uri="{BB962C8B-B14F-4D97-AF65-F5344CB8AC3E}">
        <p14:creationId xmlns:p14="http://schemas.microsoft.com/office/powerpoint/2010/main" val="1827333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title"/>
          </p:nvPr>
        </p:nvSpPr>
        <p:spPr>
          <a:xfrm>
            <a:off x="96600" y="124333"/>
            <a:ext cx="11934000" cy="13256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5600"/>
              <a:t>Scoring a sequence with a motif PSSM</a:t>
            </a:r>
          </a:p>
        </p:txBody>
      </p:sp>
      <p:grpSp>
        <p:nvGrpSpPr>
          <p:cNvPr id="523" name="Shape 523"/>
          <p:cNvGrpSpPr/>
          <p:nvPr/>
        </p:nvGrpSpPr>
        <p:grpSpPr>
          <a:xfrm>
            <a:off x="96605" y="5476541"/>
            <a:ext cx="11062884" cy="1262489"/>
            <a:chOff x="72453" y="4107405"/>
            <a:chExt cx="8297163" cy="946867"/>
          </a:xfrm>
        </p:grpSpPr>
        <p:grpSp>
          <p:nvGrpSpPr>
            <p:cNvPr id="524" name="Shape 524"/>
            <p:cNvGrpSpPr/>
            <p:nvPr/>
          </p:nvGrpSpPr>
          <p:grpSpPr>
            <a:xfrm>
              <a:off x="1596390" y="4680953"/>
              <a:ext cx="6057839" cy="373319"/>
              <a:chOff x="1600200" y="4087044"/>
              <a:chExt cx="6057839" cy="373319"/>
            </a:xfrm>
          </p:grpSpPr>
          <p:sp>
            <p:nvSpPr>
              <p:cNvPr id="525" name="Shape 525"/>
              <p:cNvSpPr/>
              <p:nvPr/>
            </p:nvSpPr>
            <p:spPr>
              <a:xfrm>
                <a:off x="1600200" y="409466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C55A11"/>
                  </a:buClr>
                  <a:buSzPct val="25000"/>
                </a:pPr>
                <a:r>
                  <a:rPr lang="en" sz="2800">
                    <a:solidFill>
                      <a:srgbClr val="C55A1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</a:p>
            </p:txBody>
          </p:sp>
          <p:sp>
            <p:nvSpPr>
              <p:cNvPr id="526" name="Shape 526"/>
              <p:cNvSpPr/>
              <p:nvPr/>
            </p:nvSpPr>
            <p:spPr>
              <a:xfrm>
                <a:off x="208025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70C0"/>
                  </a:buClr>
                  <a:buSzPct val="25000"/>
                </a:pPr>
                <a:r>
                  <a:rPr lang="en" sz="28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527" name="Shape 527"/>
              <p:cNvSpPr/>
              <p:nvPr/>
            </p:nvSpPr>
            <p:spPr>
              <a:xfrm>
                <a:off x="254508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528" name="Shape 528"/>
              <p:cNvSpPr/>
              <p:nvPr/>
            </p:nvSpPr>
            <p:spPr>
              <a:xfrm>
                <a:off x="302514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529" name="Shape 529"/>
              <p:cNvSpPr/>
              <p:nvPr/>
            </p:nvSpPr>
            <p:spPr>
              <a:xfrm>
                <a:off x="348996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530" name="Shape 530"/>
              <p:cNvSpPr/>
              <p:nvPr/>
            </p:nvSpPr>
            <p:spPr>
              <a:xfrm>
                <a:off x="397001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B050"/>
                  </a:buClr>
                  <a:buSzPct val="25000"/>
                </a:pPr>
                <a:r>
                  <a:rPr lang="en" sz="2800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531" name="Shape 531"/>
              <p:cNvSpPr/>
              <p:nvPr/>
            </p:nvSpPr>
            <p:spPr>
              <a:xfrm>
                <a:off x="44348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00FF"/>
                  </a:buClr>
                  <a:buSzPct val="25000"/>
                </a:pPr>
                <a:r>
                  <a:rPr lang="en" sz="28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532" name="Shape 532"/>
              <p:cNvSpPr/>
              <p:nvPr/>
            </p:nvSpPr>
            <p:spPr>
              <a:xfrm>
                <a:off x="491490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00FF"/>
                  </a:buClr>
                  <a:buSzPct val="25000"/>
                </a:pPr>
                <a:r>
                  <a:rPr lang="en" sz="28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533" name="Shape 533"/>
              <p:cNvSpPr/>
              <p:nvPr/>
            </p:nvSpPr>
            <p:spPr>
              <a:xfrm>
                <a:off x="539496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E46C0A"/>
                  </a:buClr>
                  <a:buSzPct val="25000"/>
                </a:pPr>
                <a:r>
                  <a:rPr lang="en" sz="2800">
                    <a:solidFill>
                      <a:srgbClr val="E46C0A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</a:p>
            </p:txBody>
          </p:sp>
          <p:sp>
            <p:nvSpPr>
              <p:cNvPr id="534" name="Shape 534"/>
              <p:cNvSpPr/>
              <p:nvPr/>
            </p:nvSpPr>
            <p:spPr>
              <a:xfrm>
                <a:off x="587501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535" name="Shape 535"/>
              <p:cNvSpPr/>
              <p:nvPr/>
            </p:nvSpPr>
            <p:spPr>
              <a:xfrm>
                <a:off x="63398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536" name="Shape 536"/>
              <p:cNvSpPr/>
              <p:nvPr/>
            </p:nvSpPr>
            <p:spPr>
              <a:xfrm>
                <a:off x="681990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537" name="Shape 537"/>
              <p:cNvSpPr/>
              <p:nvPr/>
            </p:nvSpPr>
            <p:spPr>
              <a:xfrm>
                <a:off x="72923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</p:grpSp>
        <p:pic>
          <p:nvPicPr>
            <p:cNvPr id="538" name="Shape 538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2664593" y="4251564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Shape 539"/>
            <p:cNvPicPr preferRelativeResize="0"/>
            <p:nvPr/>
          </p:nvPicPr>
          <p:blipFill rotWithShape="1">
            <a:blip r:embed="rId3">
              <a:alphaModFix/>
            </a:blip>
            <a:srcRect l="12560" t="82005" r="84733" b="8856"/>
            <a:stretch/>
          </p:blipFill>
          <p:spPr>
            <a:xfrm>
              <a:off x="3601844" y="4255919"/>
              <a:ext cx="1320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Shape 540"/>
            <p:cNvPicPr preferRelativeResize="0"/>
            <p:nvPr/>
          </p:nvPicPr>
          <p:blipFill rotWithShape="1">
            <a:blip r:embed="rId3">
              <a:alphaModFix/>
            </a:blip>
            <a:srcRect l="21283" t="82005" r="76182" b="8856"/>
            <a:stretch/>
          </p:blipFill>
          <p:spPr>
            <a:xfrm>
              <a:off x="4544214" y="4242598"/>
              <a:ext cx="115200" cy="44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Shape 541"/>
            <p:cNvPicPr preferRelativeResize="0"/>
            <p:nvPr/>
          </p:nvPicPr>
          <p:blipFill rotWithShape="1">
            <a:blip r:embed="rId3">
              <a:alphaModFix/>
            </a:blip>
            <a:srcRect l="32976" t="82090" r="64420" b="8799"/>
            <a:stretch/>
          </p:blipFill>
          <p:spPr>
            <a:xfrm>
              <a:off x="5504635" y="4241751"/>
              <a:ext cx="113100" cy="43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Shape 542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6019082" y="4251562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Shape 543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6919646" y="4250044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Shape 544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7399707" y="4242601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Shape 545"/>
            <p:cNvPicPr preferRelativeResize="0"/>
            <p:nvPr/>
          </p:nvPicPr>
          <p:blipFill rotWithShape="1">
            <a:blip r:embed="rId3">
              <a:alphaModFix/>
            </a:blip>
            <a:srcRect l="12560" t="82005" r="84733" b="8856"/>
            <a:stretch/>
          </p:blipFill>
          <p:spPr>
            <a:xfrm>
              <a:off x="3161091" y="4242600"/>
              <a:ext cx="131999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Shape 546"/>
            <p:cNvPicPr preferRelativeResize="0"/>
            <p:nvPr/>
          </p:nvPicPr>
          <p:blipFill rotWithShape="1">
            <a:blip r:embed="rId3">
              <a:alphaModFix/>
            </a:blip>
            <a:srcRect l="12560" t="82005" r="84733" b="8856"/>
            <a:stretch/>
          </p:blipFill>
          <p:spPr>
            <a:xfrm>
              <a:off x="6433164" y="4242598"/>
              <a:ext cx="1320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Shape 547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4122869" y="4250044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Shape 548"/>
            <p:cNvPicPr preferRelativeResize="0"/>
            <p:nvPr/>
          </p:nvPicPr>
          <p:blipFill rotWithShape="1">
            <a:blip r:embed="rId3">
              <a:alphaModFix/>
            </a:blip>
            <a:srcRect l="21283" t="82005" r="76182" b="8856"/>
            <a:stretch/>
          </p:blipFill>
          <p:spPr>
            <a:xfrm>
              <a:off x="5044078" y="4241751"/>
              <a:ext cx="115200" cy="44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Shape 549"/>
            <p:cNvPicPr preferRelativeResize="0"/>
            <p:nvPr/>
          </p:nvPicPr>
          <p:blipFill rotWithShape="1">
            <a:blip r:embed="rId3">
              <a:alphaModFix/>
            </a:blip>
            <a:srcRect l="21283" t="82005" r="76182" b="8856"/>
            <a:stretch/>
          </p:blipFill>
          <p:spPr>
            <a:xfrm>
              <a:off x="2213416" y="4250044"/>
              <a:ext cx="115200" cy="44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Shape 550"/>
            <p:cNvPicPr preferRelativeResize="0"/>
            <p:nvPr/>
          </p:nvPicPr>
          <p:blipFill rotWithShape="1">
            <a:blip r:embed="rId3">
              <a:alphaModFix/>
            </a:blip>
            <a:srcRect l="32976" t="82090" r="64420" b="8799"/>
            <a:stretch/>
          </p:blipFill>
          <p:spPr>
            <a:xfrm>
              <a:off x="1717667" y="4247858"/>
              <a:ext cx="113100" cy="43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1" name="Shape 551"/>
            <p:cNvSpPr txBox="1"/>
            <p:nvPr/>
          </p:nvSpPr>
          <p:spPr>
            <a:xfrm>
              <a:off x="194656" y="4777333"/>
              <a:ext cx="13968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 sequence</a:t>
              </a:r>
            </a:p>
          </p:txBody>
        </p:sp>
        <p:sp>
          <p:nvSpPr>
            <p:cNvPr id="552" name="Shape 552"/>
            <p:cNvSpPr txBox="1"/>
            <p:nvPr/>
          </p:nvSpPr>
          <p:spPr>
            <a:xfrm>
              <a:off x="72453" y="4324258"/>
              <a:ext cx="15915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One-hot encoding </a:t>
              </a:r>
              <a:r>
                <a:rPr lang="en" sz="14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(X)</a:t>
              </a:r>
            </a:p>
          </p:txBody>
        </p:sp>
        <p:grpSp>
          <p:nvGrpSpPr>
            <p:cNvPr id="553" name="Shape 553"/>
            <p:cNvGrpSpPr/>
            <p:nvPr/>
          </p:nvGrpSpPr>
          <p:grpSpPr>
            <a:xfrm>
              <a:off x="7553017" y="4107405"/>
              <a:ext cx="816599" cy="911100"/>
              <a:chOff x="7553017" y="4107405"/>
              <a:chExt cx="816599" cy="911100"/>
            </a:xfrm>
          </p:grpSpPr>
          <p:pic>
            <p:nvPicPr>
              <p:cNvPr id="554" name="Shape 554"/>
              <p:cNvPicPr preferRelativeResize="0"/>
              <p:nvPr/>
            </p:nvPicPr>
            <p:blipFill rotWithShape="1">
              <a:blip r:embed="rId4">
                <a:alphaModFix/>
              </a:blip>
              <a:srcRect b="30598"/>
              <a:stretch/>
            </p:blipFill>
            <p:spPr>
              <a:xfrm rot="5400000">
                <a:off x="7831567" y="4480455"/>
                <a:ext cx="911100" cy="1650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55" name="Shape 555"/>
              <p:cNvCxnSpPr/>
              <p:nvPr/>
            </p:nvCxnSpPr>
            <p:spPr>
              <a:xfrm flipH="1">
                <a:off x="7553060" y="4225532"/>
                <a:ext cx="613500" cy="8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556" name="Shape 556"/>
              <p:cNvCxnSpPr/>
              <p:nvPr/>
            </p:nvCxnSpPr>
            <p:spPr>
              <a:xfrm flipH="1">
                <a:off x="7553017" y="4390717"/>
                <a:ext cx="654900" cy="4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557" name="Shape 557"/>
              <p:cNvCxnSpPr>
                <a:stCxn id="554" idx="2"/>
              </p:cNvCxnSpPr>
              <p:nvPr/>
            </p:nvCxnSpPr>
            <p:spPr>
              <a:xfrm rot="10800000">
                <a:off x="7558117" y="4510455"/>
                <a:ext cx="646500" cy="52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558" name="Shape 558"/>
              <p:cNvCxnSpPr/>
              <p:nvPr/>
            </p:nvCxnSpPr>
            <p:spPr>
              <a:xfrm rot="10800000">
                <a:off x="7563192" y="4615033"/>
                <a:ext cx="620400" cy="16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</p:grpSp>
      </p:grpSp>
      <p:sp>
        <p:nvSpPr>
          <p:cNvPr id="559" name="Shape 559"/>
          <p:cNvSpPr txBox="1"/>
          <p:nvPr/>
        </p:nvSpPr>
        <p:spPr>
          <a:xfrm>
            <a:off x="0" y="4123267"/>
            <a:ext cx="896000" cy="54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" sz="1400">
                <a:solidFill>
                  <a:schemeClr val="dk1"/>
                </a:solidFill>
              </a:rPr>
              <a:t>Scoring</a:t>
            </a:r>
          </a:p>
          <a:p>
            <a:pPr algn="ctr"/>
            <a:r>
              <a:rPr lang="en" sz="1400">
                <a:solidFill>
                  <a:schemeClr val="dk1"/>
                </a:solidFill>
              </a:rPr>
              <a:t>weights</a:t>
            </a:r>
          </a:p>
          <a:p>
            <a:pPr algn="ctr"/>
            <a:r>
              <a:rPr lang="en" sz="1400" b="1">
                <a:solidFill>
                  <a:schemeClr val="dk1"/>
                </a:solidFill>
              </a:rPr>
              <a:t>W</a:t>
            </a:r>
          </a:p>
        </p:txBody>
      </p:sp>
      <p:graphicFrame>
        <p:nvGraphicFramePr>
          <p:cNvPr id="560" name="Shape 560"/>
          <p:cNvGraphicFramePr/>
          <p:nvPr/>
        </p:nvGraphicFramePr>
        <p:xfrm>
          <a:off x="838183" y="3242800"/>
          <a:ext cx="4384100" cy="230533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A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0.6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C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0.5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G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0.5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7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T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0.5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1" name="Shape 561"/>
          <p:cNvSpPr/>
          <p:nvPr/>
        </p:nvSpPr>
        <p:spPr>
          <a:xfrm>
            <a:off x="303200" y="4503633"/>
            <a:ext cx="286400" cy="20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2" name="Shape 562"/>
          <p:cNvSpPr/>
          <p:nvPr/>
        </p:nvSpPr>
        <p:spPr>
          <a:xfrm>
            <a:off x="1728167" y="5785900"/>
            <a:ext cx="376400" cy="30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3" name="Shape 563"/>
          <p:cNvSpPr txBox="1"/>
          <p:nvPr/>
        </p:nvSpPr>
        <p:spPr>
          <a:xfrm>
            <a:off x="96599" y="2679033"/>
            <a:ext cx="2519521" cy="4336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 sz="2400" b="1" dirty="0">
                <a:solidFill>
                  <a:srgbClr val="FF0000"/>
                </a:solidFill>
              </a:rPr>
              <a:t>PSSM parameters</a:t>
            </a:r>
          </a:p>
          <a:p>
            <a:pPr>
              <a:buClr>
                <a:srgbClr val="000000"/>
              </a:buClr>
            </a:pPr>
            <a:endParaRPr sz="2400" b="1" u="sng" dirty="0">
              <a:solidFill>
                <a:srgbClr val="FF0000"/>
              </a:solidFill>
            </a:endParaRPr>
          </a:p>
        </p:txBody>
      </p:sp>
      <p:cxnSp>
        <p:nvCxnSpPr>
          <p:cNvPr id="564" name="Shape 564"/>
          <p:cNvCxnSpPr>
            <a:endCxn id="559" idx="0"/>
          </p:cNvCxnSpPr>
          <p:nvPr/>
        </p:nvCxnSpPr>
        <p:spPr>
          <a:xfrm flipH="1">
            <a:off x="448000" y="3121267"/>
            <a:ext cx="69200" cy="10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831598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Shape 569"/>
          <p:cNvGrpSpPr/>
          <p:nvPr/>
        </p:nvGrpSpPr>
        <p:grpSpPr>
          <a:xfrm>
            <a:off x="96605" y="5476541"/>
            <a:ext cx="11062884" cy="1262489"/>
            <a:chOff x="72453" y="4107405"/>
            <a:chExt cx="8297163" cy="946867"/>
          </a:xfrm>
        </p:grpSpPr>
        <p:grpSp>
          <p:nvGrpSpPr>
            <p:cNvPr id="570" name="Shape 570"/>
            <p:cNvGrpSpPr/>
            <p:nvPr/>
          </p:nvGrpSpPr>
          <p:grpSpPr>
            <a:xfrm>
              <a:off x="1596390" y="4680953"/>
              <a:ext cx="6057839" cy="373319"/>
              <a:chOff x="1600200" y="4087044"/>
              <a:chExt cx="6057839" cy="373319"/>
            </a:xfrm>
          </p:grpSpPr>
          <p:sp>
            <p:nvSpPr>
              <p:cNvPr id="571" name="Shape 571"/>
              <p:cNvSpPr/>
              <p:nvPr/>
            </p:nvSpPr>
            <p:spPr>
              <a:xfrm>
                <a:off x="1600200" y="409466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C55A11"/>
                  </a:buClr>
                  <a:buSzPct val="25000"/>
                </a:pPr>
                <a:r>
                  <a:rPr lang="en" sz="2800">
                    <a:solidFill>
                      <a:srgbClr val="C55A1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</a:p>
            </p:txBody>
          </p:sp>
          <p:sp>
            <p:nvSpPr>
              <p:cNvPr id="572" name="Shape 572"/>
              <p:cNvSpPr/>
              <p:nvPr/>
            </p:nvSpPr>
            <p:spPr>
              <a:xfrm>
                <a:off x="208025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70C0"/>
                  </a:buClr>
                  <a:buSzPct val="25000"/>
                </a:pPr>
                <a:r>
                  <a:rPr lang="en" sz="28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573" name="Shape 573"/>
              <p:cNvSpPr/>
              <p:nvPr/>
            </p:nvSpPr>
            <p:spPr>
              <a:xfrm>
                <a:off x="254508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574" name="Shape 574"/>
              <p:cNvSpPr/>
              <p:nvPr/>
            </p:nvSpPr>
            <p:spPr>
              <a:xfrm>
                <a:off x="302514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575" name="Shape 575"/>
              <p:cNvSpPr/>
              <p:nvPr/>
            </p:nvSpPr>
            <p:spPr>
              <a:xfrm>
                <a:off x="348996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576" name="Shape 576"/>
              <p:cNvSpPr/>
              <p:nvPr/>
            </p:nvSpPr>
            <p:spPr>
              <a:xfrm>
                <a:off x="397001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B050"/>
                  </a:buClr>
                  <a:buSzPct val="25000"/>
                </a:pPr>
                <a:r>
                  <a:rPr lang="en" sz="2800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577" name="Shape 577"/>
              <p:cNvSpPr/>
              <p:nvPr/>
            </p:nvSpPr>
            <p:spPr>
              <a:xfrm>
                <a:off x="44348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00FF"/>
                  </a:buClr>
                  <a:buSzPct val="25000"/>
                </a:pPr>
                <a:r>
                  <a:rPr lang="en" sz="28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578" name="Shape 578"/>
              <p:cNvSpPr/>
              <p:nvPr/>
            </p:nvSpPr>
            <p:spPr>
              <a:xfrm>
                <a:off x="491490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00FF"/>
                  </a:buClr>
                  <a:buSzPct val="25000"/>
                </a:pPr>
                <a:r>
                  <a:rPr lang="en" sz="28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579" name="Shape 579"/>
              <p:cNvSpPr/>
              <p:nvPr/>
            </p:nvSpPr>
            <p:spPr>
              <a:xfrm>
                <a:off x="539496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E46C0A"/>
                  </a:buClr>
                  <a:buSzPct val="25000"/>
                </a:pPr>
                <a:r>
                  <a:rPr lang="en" sz="2800">
                    <a:solidFill>
                      <a:srgbClr val="E46C0A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</a:p>
            </p:txBody>
          </p:sp>
          <p:sp>
            <p:nvSpPr>
              <p:cNvPr id="580" name="Shape 580"/>
              <p:cNvSpPr/>
              <p:nvPr/>
            </p:nvSpPr>
            <p:spPr>
              <a:xfrm>
                <a:off x="587501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581" name="Shape 581"/>
              <p:cNvSpPr/>
              <p:nvPr/>
            </p:nvSpPr>
            <p:spPr>
              <a:xfrm>
                <a:off x="63398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582" name="Shape 582"/>
              <p:cNvSpPr/>
              <p:nvPr/>
            </p:nvSpPr>
            <p:spPr>
              <a:xfrm>
                <a:off x="681990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583" name="Shape 583"/>
              <p:cNvSpPr/>
              <p:nvPr/>
            </p:nvSpPr>
            <p:spPr>
              <a:xfrm>
                <a:off x="72923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</p:grpSp>
        <p:pic>
          <p:nvPicPr>
            <p:cNvPr id="584" name="Shape 584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2664593" y="4251564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Shape 585"/>
            <p:cNvPicPr preferRelativeResize="0"/>
            <p:nvPr/>
          </p:nvPicPr>
          <p:blipFill rotWithShape="1">
            <a:blip r:embed="rId3">
              <a:alphaModFix/>
            </a:blip>
            <a:srcRect l="12560" t="82005" r="84733" b="8856"/>
            <a:stretch/>
          </p:blipFill>
          <p:spPr>
            <a:xfrm>
              <a:off x="3601844" y="4255919"/>
              <a:ext cx="1320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Shape 586"/>
            <p:cNvPicPr preferRelativeResize="0"/>
            <p:nvPr/>
          </p:nvPicPr>
          <p:blipFill rotWithShape="1">
            <a:blip r:embed="rId3">
              <a:alphaModFix/>
            </a:blip>
            <a:srcRect l="21283" t="82005" r="76182" b="8856"/>
            <a:stretch/>
          </p:blipFill>
          <p:spPr>
            <a:xfrm>
              <a:off x="4544214" y="4242598"/>
              <a:ext cx="115200" cy="44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Shape 587"/>
            <p:cNvPicPr preferRelativeResize="0"/>
            <p:nvPr/>
          </p:nvPicPr>
          <p:blipFill rotWithShape="1">
            <a:blip r:embed="rId3">
              <a:alphaModFix/>
            </a:blip>
            <a:srcRect l="32976" t="82090" r="64420" b="8799"/>
            <a:stretch/>
          </p:blipFill>
          <p:spPr>
            <a:xfrm>
              <a:off x="5504635" y="4241751"/>
              <a:ext cx="113100" cy="43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Shape 588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6019082" y="4251562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Shape 589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6919646" y="4250044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Shape 590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7399707" y="4242601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Shape 591"/>
            <p:cNvPicPr preferRelativeResize="0"/>
            <p:nvPr/>
          </p:nvPicPr>
          <p:blipFill rotWithShape="1">
            <a:blip r:embed="rId3">
              <a:alphaModFix/>
            </a:blip>
            <a:srcRect l="12560" t="82005" r="84733" b="8856"/>
            <a:stretch/>
          </p:blipFill>
          <p:spPr>
            <a:xfrm>
              <a:off x="3161091" y="4242600"/>
              <a:ext cx="131999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Shape 592"/>
            <p:cNvPicPr preferRelativeResize="0"/>
            <p:nvPr/>
          </p:nvPicPr>
          <p:blipFill rotWithShape="1">
            <a:blip r:embed="rId3">
              <a:alphaModFix/>
            </a:blip>
            <a:srcRect l="12560" t="82005" r="84733" b="8856"/>
            <a:stretch/>
          </p:blipFill>
          <p:spPr>
            <a:xfrm>
              <a:off x="6433164" y="4242598"/>
              <a:ext cx="1320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Shape 593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4122869" y="4250044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Shape 594"/>
            <p:cNvPicPr preferRelativeResize="0"/>
            <p:nvPr/>
          </p:nvPicPr>
          <p:blipFill rotWithShape="1">
            <a:blip r:embed="rId3">
              <a:alphaModFix/>
            </a:blip>
            <a:srcRect l="21283" t="82005" r="76182" b="8856"/>
            <a:stretch/>
          </p:blipFill>
          <p:spPr>
            <a:xfrm>
              <a:off x="5044078" y="4241751"/>
              <a:ext cx="115200" cy="44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Shape 595"/>
            <p:cNvPicPr preferRelativeResize="0"/>
            <p:nvPr/>
          </p:nvPicPr>
          <p:blipFill rotWithShape="1">
            <a:blip r:embed="rId3">
              <a:alphaModFix/>
            </a:blip>
            <a:srcRect l="21283" t="82005" r="76182" b="8856"/>
            <a:stretch/>
          </p:blipFill>
          <p:spPr>
            <a:xfrm>
              <a:off x="2213416" y="4250044"/>
              <a:ext cx="115200" cy="44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Shape 596"/>
            <p:cNvPicPr preferRelativeResize="0"/>
            <p:nvPr/>
          </p:nvPicPr>
          <p:blipFill rotWithShape="1">
            <a:blip r:embed="rId3">
              <a:alphaModFix/>
            </a:blip>
            <a:srcRect l="32976" t="82090" r="64420" b="8799"/>
            <a:stretch/>
          </p:blipFill>
          <p:spPr>
            <a:xfrm>
              <a:off x="1717667" y="4247858"/>
              <a:ext cx="113100" cy="43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Shape 597"/>
            <p:cNvSpPr txBox="1"/>
            <p:nvPr/>
          </p:nvSpPr>
          <p:spPr>
            <a:xfrm>
              <a:off x="194656" y="4777333"/>
              <a:ext cx="13968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 sequence</a:t>
              </a:r>
            </a:p>
          </p:txBody>
        </p:sp>
        <p:sp>
          <p:nvSpPr>
            <p:cNvPr id="598" name="Shape 598"/>
            <p:cNvSpPr txBox="1"/>
            <p:nvPr/>
          </p:nvSpPr>
          <p:spPr>
            <a:xfrm>
              <a:off x="72453" y="4324258"/>
              <a:ext cx="15915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One-hot encoding (X)</a:t>
              </a:r>
            </a:p>
          </p:txBody>
        </p:sp>
        <p:grpSp>
          <p:nvGrpSpPr>
            <p:cNvPr id="599" name="Shape 599"/>
            <p:cNvGrpSpPr/>
            <p:nvPr/>
          </p:nvGrpSpPr>
          <p:grpSpPr>
            <a:xfrm>
              <a:off x="7553017" y="4107405"/>
              <a:ext cx="816599" cy="911100"/>
              <a:chOff x="7553017" y="4107405"/>
              <a:chExt cx="816599" cy="911100"/>
            </a:xfrm>
          </p:grpSpPr>
          <p:pic>
            <p:nvPicPr>
              <p:cNvPr id="600" name="Shape 600"/>
              <p:cNvPicPr preferRelativeResize="0"/>
              <p:nvPr/>
            </p:nvPicPr>
            <p:blipFill rotWithShape="1">
              <a:blip r:embed="rId4">
                <a:alphaModFix/>
              </a:blip>
              <a:srcRect b="30598"/>
              <a:stretch/>
            </p:blipFill>
            <p:spPr>
              <a:xfrm rot="5400000">
                <a:off x="7831567" y="4480455"/>
                <a:ext cx="911100" cy="1650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601" name="Shape 601"/>
              <p:cNvCxnSpPr/>
              <p:nvPr/>
            </p:nvCxnSpPr>
            <p:spPr>
              <a:xfrm flipH="1">
                <a:off x="7553060" y="4225532"/>
                <a:ext cx="613500" cy="8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602" name="Shape 602"/>
              <p:cNvCxnSpPr/>
              <p:nvPr/>
            </p:nvCxnSpPr>
            <p:spPr>
              <a:xfrm flipH="1">
                <a:off x="7553017" y="4390717"/>
                <a:ext cx="654900" cy="4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603" name="Shape 603"/>
              <p:cNvCxnSpPr>
                <a:stCxn id="600" idx="2"/>
              </p:cNvCxnSpPr>
              <p:nvPr/>
            </p:nvCxnSpPr>
            <p:spPr>
              <a:xfrm rot="10800000">
                <a:off x="7558117" y="4510455"/>
                <a:ext cx="646500" cy="52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604" name="Shape 604"/>
              <p:cNvCxnSpPr/>
              <p:nvPr/>
            </p:nvCxnSpPr>
            <p:spPr>
              <a:xfrm rot="10800000">
                <a:off x="7563192" y="4615033"/>
                <a:ext cx="620400" cy="16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</p:grpSp>
      </p:grpSp>
      <p:sp>
        <p:nvSpPr>
          <p:cNvPr id="605" name="Shape 605"/>
          <p:cNvSpPr txBox="1"/>
          <p:nvPr/>
        </p:nvSpPr>
        <p:spPr>
          <a:xfrm>
            <a:off x="0" y="4123267"/>
            <a:ext cx="896000" cy="54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" sz="1400">
                <a:solidFill>
                  <a:schemeClr val="dk1"/>
                </a:solidFill>
              </a:rPr>
              <a:t>Scoring</a:t>
            </a:r>
          </a:p>
          <a:p>
            <a:pPr algn="ctr"/>
            <a:r>
              <a:rPr lang="en" sz="1400">
                <a:solidFill>
                  <a:schemeClr val="dk1"/>
                </a:solidFill>
              </a:rPr>
              <a:t>weights</a:t>
            </a:r>
          </a:p>
          <a:p>
            <a:pPr algn="ctr"/>
            <a:r>
              <a:rPr lang="en" sz="1400">
                <a:solidFill>
                  <a:schemeClr val="dk1"/>
                </a:solidFill>
              </a:rPr>
              <a:t>W</a:t>
            </a:r>
          </a:p>
        </p:txBody>
      </p:sp>
      <p:graphicFrame>
        <p:nvGraphicFramePr>
          <p:cNvPr id="606" name="Shape 606"/>
          <p:cNvGraphicFramePr/>
          <p:nvPr/>
        </p:nvGraphicFramePr>
        <p:xfrm>
          <a:off x="2057433" y="2328400"/>
          <a:ext cx="8168329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-5.4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1300"/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07" name="Shape 607"/>
          <p:cNvGraphicFramePr/>
          <p:nvPr/>
        </p:nvGraphicFramePr>
        <p:xfrm>
          <a:off x="838183" y="3242800"/>
          <a:ext cx="4384100" cy="230533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A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0.6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C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0.5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G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0.5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7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T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0.5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8" name="Shape 608"/>
          <p:cNvSpPr txBox="1"/>
          <p:nvPr/>
        </p:nvSpPr>
        <p:spPr>
          <a:xfrm>
            <a:off x="96600" y="2320333"/>
            <a:ext cx="1960800" cy="54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" sz="1400" b="1">
                <a:solidFill>
                  <a:schemeClr val="dk1"/>
                </a:solidFill>
              </a:rPr>
              <a:t>Motif match Scores</a:t>
            </a:r>
          </a:p>
          <a:p>
            <a:pPr algn="ctr"/>
            <a:r>
              <a:rPr lang="en" sz="1400" b="1">
                <a:solidFill>
                  <a:schemeClr val="dk1"/>
                </a:solidFill>
              </a:rPr>
              <a:t>sum(W * x)</a:t>
            </a:r>
          </a:p>
        </p:txBody>
      </p:sp>
      <p:sp>
        <p:nvSpPr>
          <p:cNvPr id="609" name="Shape 609"/>
          <p:cNvSpPr txBox="1">
            <a:spLocks noGrp="1"/>
          </p:cNvSpPr>
          <p:nvPr>
            <p:ph type="title"/>
          </p:nvPr>
        </p:nvSpPr>
        <p:spPr>
          <a:xfrm>
            <a:off x="96600" y="124333"/>
            <a:ext cx="11934000" cy="13256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5600"/>
              <a:t>Convolution: </a:t>
            </a:r>
          </a:p>
          <a:p>
            <a:pPr algn="ctr">
              <a:spcBef>
                <a:spcPts val="0"/>
              </a:spcBef>
            </a:pPr>
            <a:r>
              <a:rPr lang="en" sz="5600"/>
              <a:t>Scoring a sequence with a PSSM </a:t>
            </a:r>
          </a:p>
        </p:txBody>
      </p:sp>
      <p:sp>
        <p:nvSpPr>
          <p:cNvPr id="610" name="Shape 610"/>
          <p:cNvSpPr/>
          <p:nvPr/>
        </p:nvSpPr>
        <p:spPr>
          <a:xfrm>
            <a:off x="517233" y="2559533"/>
            <a:ext cx="1141600" cy="30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12516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" name="Shape 615"/>
          <p:cNvGraphicFramePr/>
          <p:nvPr/>
        </p:nvGraphicFramePr>
        <p:xfrm>
          <a:off x="2057600" y="2328400"/>
          <a:ext cx="8168329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3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3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16" name="Shape 616"/>
          <p:cNvGrpSpPr/>
          <p:nvPr/>
        </p:nvGrpSpPr>
        <p:grpSpPr>
          <a:xfrm>
            <a:off x="96605" y="5476541"/>
            <a:ext cx="11062884" cy="1262489"/>
            <a:chOff x="72453" y="4107405"/>
            <a:chExt cx="8297163" cy="946867"/>
          </a:xfrm>
        </p:grpSpPr>
        <p:grpSp>
          <p:nvGrpSpPr>
            <p:cNvPr id="617" name="Shape 617"/>
            <p:cNvGrpSpPr/>
            <p:nvPr/>
          </p:nvGrpSpPr>
          <p:grpSpPr>
            <a:xfrm>
              <a:off x="1596390" y="4680953"/>
              <a:ext cx="6057839" cy="373319"/>
              <a:chOff x="1600200" y="4087044"/>
              <a:chExt cx="6057839" cy="373319"/>
            </a:xfrm>
          </p:grpSpPr>
          <p:sp>
            <p:nvSpPr>
              <p:cNvPr id="618" name="Shape 618"/>
              <p:cNvSpPr/>
              <p:nvPr/>
            </p:nvSpPr>
            <p:spPr>
              <a:xfrm>
                <a:off x="1600200" y="409466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C55A11"/>
                  </a:buClr>
                  <a:buSzPct val="25000"/>
                </a:pPr>
                <a:r>
                  <a:rPr lang="en" sz="2800">
                    <a:solidFill>
                      <a:srgbClr val="C55A1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</a:p>
            </p:txBody>
          </p:sp>
          <p:sp>
            <p:nvSpPr>
              <p:cNvPr id="619" name="Shape 619"/>
              <p:cNvSpPr/>
              <p:nvPr/>
            </p:nvSpPr>
            <p:spPr>
              <a:xfrm>
                <a:off x="208025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70C0"/>
                  </a:buClr>
                  <a:buSzPct val="25000"/>
                </a:pPr>
                <a:r>
                  <a:rPr lang="en" sz="28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620" name="Shape 620"/>
              <p:cNvSpPr/>
              <p:nvPr/>
            </p:nvSpPr>
            <p:spPr>
              <a:xfrm>
                <a:off x="254508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621" name="Shape 621"/>
              <p:cNvSpPr/>
              <p:nvPr/>
            </p:nvSpPr>
            <p:spPr>
              <a:xfrm>
                <a:off x="302514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622" name="Shape 622"/>
              <p:cNvSpPr/>
              <p:nvPr/>
            </p:nvSpPr>
            <p:spPr>
              <a:xfrm>
                <a:off x="348996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623" name="Shape 623"/>
              <p:cNvSpPr/>
              <p:nvPr/>
            </p:nvSpPr>
            <p:spPr>
              <a:xfrm>
                <a:off x="397001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B050"/>
                  </a:buClr>
                  <a:buSzPct val="25000"/>
                </a:pPr>
                <a:r>
                  <a:rPr lang="en" sz="2800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624" name="Shape 624"/>
              <p:cNvSpPr/>
              <p:nvPr/>
            </p:nvSpPr>
            <p:spPr>
              <a:xfrm>
                <a:off x="44348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00FF"/>
                  </a:buClr>
                  <a:buSzPct val="25000"/>
                </a:pPr>
                <a:r>
                  <a:rPr lang="en" sz="28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625" name="Shape 625"/>
              <p:cNvSpPr/>
              <p:nvPr/>
            </p:nvSpPr>
            <p:spPr>
              <a:xfrm>
                <a:off x="491490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00FF"/>
                  </a:buClr>
                  <a:buSzPct val="25000"/>
                </a:pPr>
                <a:r>
                  <a:rPr lang="en" sz="28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626" name="Shape 626"/>
              <p:cNvSpPr/>
              <p:nvPr/>
            </p:nvSpPr>
            <p:spPr>
              <a:xfrm>
                <a:off x="539496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E46C0A"/>
                  </a:buClr>
                  <a:buSzPct val="25000"/>
                </a:pPr>
                <a:r>
                  <a:rPr lang="en" sz="2800">
                    <a:solidFill>
                      <a:srgbClr val="E46C0A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</a:p>
            </p:txBody>
          </p:sp>
          <p:sp>
            <p:nvSpPr>
              <p:cNvPr id="627" name="Shape 627"/>
              <p:cNvSpPr/>
              <p:nvPr/>
            </p:nvSpPr>
            <p:spPr>
              <a:xfrm>
                <a:off x="587501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628" name="Shape 628"/>
              <p:cNvSpPr/>
              <p:nvPr/>
            </p:nvSpPr>
            <p:spPr>
              <a:xfrm>
                <a:off x="63398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629" name="Shape 629"/>
              <p:cNvSpPr/>
              <p:nvPr/>
            </p:nvSpPr>
            <p:spPr>
              <a:xfrm>
                <a:off x="681990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630" name="Shape 630"/>
              <p:cNvSpPr/>
              <p:nvPr/>
            </p:nvSpPr>
            <p:spPr>
              <a:xfrm>
                <a:off x="72923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</p:grpSp>
        <p:pic>
          <p:nvPicPr>
            <p:cNvPr id="631" name="Shape 631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2664593" y="4251564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Shape 632"/>
            <p:cNvPicPr preferRelativeResize="0"/>
            <p:nvPr/>
          </p:nvPicPr>
          <p:blipFill rotWithShape="1">
            <a:blip r:embed="rId3">
              <a:alphaModFix/>
            </a:blip>
            <a:srcRect l="12560" t="82005" r="84733" b="8856"/>
            <a:stretch/>
          </p:blipFill>
          <p:spPr>
            <a:xfrm>
              <a:off x="3601844" y="4255919"/>
              <a:ext cx="1320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Shape 633"/>
            <p:cNvPicPr preferRelativeResize="0"/>
            <p:nvPr/>
          </p:nvPicPr>
          <p:blipFill rotWithShape="1">
            <a:blip r:embed="rId3">
              <a:alphaModFix/>
            </a:blip>
            <a:srcRect l="21283" t="82005" r="76182" b="8856"/>
            <a:stretch/>
          </p:blipFill>
          <p:spPr>
            <a:xfrm>
              <a:off x="4544214" y="4242598"/>
              <a:ext cx="115200" cy="44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Shape 634"/>
            <p:cNvPicPr preferRelativeResize="0"/>
            <p:nvPr/>
          </p:nvPicPr>
          <p:blipFill rotWithShape="1">
            <a:blip r:embed="rId3">
              <a:alphaModFix/>
            </a:blip>
            <a:srcRect l="32976" t="82090" r="64420" b="8799"/>
            <a:stretch/>
          </p:blipFill>
          <p:spPr>
            <a:xfrm>
              <a:off x="5504635" y="4241751"/>
              <a:ext cx="113100" cy="43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Shape 635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6019082" y="4251562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" name="Shape 636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6919646" y="4250044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" name="Shape 637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7399707" y="4242601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" name="Shape 638"/>
            <p:cNvPicPr preferRelativeResize="0"/>
            <p:nvPr/>
          </p:nvPicPr>
          <p:blipFill rotWithShape="1">
            <a:blip r:embed="rId3">
              <a:alphaModFix/>
            </a:blip>
            <a:srcRect l="12560" t="82005" r="84733" b="8856"/>
            <a:stretch/>
          </p:blipFill>
          <p:spPr>
            <a:xfrm>
              <a:off x="3161091" y="4242600"/>
              <a:ext cx="131999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9" name="Shape 639"/>
            <p:cNvPicPr preferRelativeResize="0"/>
            <p:nvPr/>
          </p:nvPicPr>
          <p:blipFill rotWithShape="1">
            <a:blip r:embed="rId3">
              <a:alphaModFix/>
            </a:blip>
            <a:srcRect l="12560" t="82005" r="84733" b="8856"/>
            <a:stretch/>
          </p:blipFill>
          <p:spPr>
            <a:xfrm>
              <a:off x="6433164" y="4242598"/>
              <a:ext cx="1320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" name="Shape 640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4122869" y="4250044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Shape 641"/>
            <p:cNvPicPr preferRelativeResize="0"/>
            <p:nvPr/>
          </p:nvPicPr>
          <p:blipFill rotWithShape="1">
            <a:blip r:embed="rId3">
              <a:alphaModFix/>
            </a:blip>
            <a:srcRect l="21283" t="82005" r="76182" b="8856"/>
            <a:stretch/>
          </p:blipFill>
          <p:spPr>
            <a:xfrm>
              <a:off x="5044078" y="4241751"/>
              <a:ext cx="115200" cy="44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Shape 642"/>
            <p:cNvPicPr preferRelativeResize="0"/>
            <p:nvPr/>
          </p:nvPicPr>
          <p:blipFill rotWithShape="1">
            <a:blip r:embed="rId3">
              <a:alphaModFix/>
            </a:blip>
            <a:srcRect l="21283" t="82005" r="76182" b="8856"/>
            <a:stretch/>
          </p:blipFill>
          <p:spPr>
            <a:xfrm>
              <a:off x="2213416" y="4250044"/>
              <a:ext cx="115200" cy="44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Shape 643"/>
            <p:cNvPicPr preferRelativeResize="0"/>
            <p:nvPr/>
          </p:nvPicPr>
          <p:blipFill rotWithShape="1">
            <a:blip r:embed="rId3">
              <a:alphaModFix/>
            </a:blip>
            <a:srcRect l="32976" t="82090" r="64420" b="8799"/>
            <a:stretch/>
          </p:blipFill>
          <p:spPr>
            <a:xfrm>
              <a:off x="1717667" y="4247858"/>
              <a:ext cx="113100" cy="43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4" name="Shape 644"/>
            <p:cNvSpPr txBox="1"/>
            <p:nvPr/>
          </p:nvSpPr>
          <p:spPr>
            <a:xfrm>
              <a:off x="194656" y="4777333"/>
              <a:ext cx="13968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 sequence</a:t>
              </a:r>
            </a:p>
          </p:txBody>
        </p:sp>
        <p:sp>
          <p:nvSpPr>
            <p:cNvPr id="645" name="Shape 645"/>
            <p:cNvSpPr txBox="1"/>
            <p:nvPr/>
          </p:nvSpPr>
          <p:spPr>
            <a:xfrm>
              <a:off x="72453" y="4324258"/>
              <a:ext cx="15915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One-hot encoding (X)</a:t>
              </a:r>
            </a:p>
          </p:txBody>
        </p:sp>
        <p:grpSp>
          <p:nvGrpSpPr>
            <p:cNvPr id="646" name="Shape 646"/>
            <p:cNvGrpSpPr/>
            <p:nvPr/>
          </p:nvGrpSpPr>
          <p:grpSpPr>
            <a:xfrm>
              <a:off x="7553017" y="4107405"/>
              <a:ext cx="816599" cy="911100"/>
              <a:chOff x="7553017" y="4107405"/>
              <a:chExt cx="816599" cy="911100"/>
            </a:xfrm>
          </p:grpSpPr>
          <p:pic>
            <p:nvPicPr>
              <p:cNvPr id="647" name="Shape 647"/>
              <p:cNvPicPr preferRelativeResize="0"/>
              <p:nvPr/>
            </p:nvPicPr>
            <p:blipFill rotWithShape="1">
              <a:blip r:embed="rId4">
                <a:alphaModFix/>
              </a:blip>
              <a:srcRect b="30598"/>
              <a:stretch/>
            </p:blipFill>
            <p:spPr>
              <a:xfrm rot="5400000">
                <a:off x="7831567" y="4480455"/>
                <a:ext cx="911100" cy="1650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648" name="Shape 648"/>
              <p:cNvCxnSpPr/>
              <p:nvPr/>
            </p:nvCxnSpPr>
            <p:spPr>
              <a:xfrm flipH="1">
                <a:off x="7553060" y="4225532"/>
                <a:ext cx="613500" cy="8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649" name="Shape 649"/>
              <p:cNvCxnSpPr/>
              <p:nvPr/>
            </p:nvCxnSpPr>
            <p:spPr>
              <a:xfrm flipH="1">
                <a:off x="7553017" y="4390717"/>
                <a:ext cx="654900" cy="4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650" name="Shape 650"/>
              <p:cNvCxnSpPr>
                <a:stCxn id="647" idx="2"/>
              </p:cNvCxnSpPr>
              <p:nvPr/>
            </p:nvCxnSpPr>
            <p:spPr>
              <a:xfrm rot="10800000">
                <a:off x="7558117" y="4510455"/>
                <a:ext cx="646500" cy="52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651" name="Shape 651"/>
              <p:cNvCxnSpPr/>
              <p:nvPr/>
            </p:nvCxnSpPr>
            <p:spPr>
              <a:xfrm rot="10800000">
                <a:off x="7563192" y="4615033"/>
                <a:ext cx="620400" cy="16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</p:grpSp>
      </p:grpSp>
      <p:graphicFrame>
        <p:nvGraphicFramePr>
          <p:cNvPr id="652" name="Shape 652"/>
          <p:cNvGraphicFramePr/>
          <p:nvPr/>
        </p:nvGraphicFramePr>
        <p:xfrm>
          <a:off x="1441416" y="3242800"/>
          <a:ext cx="4384100" cy="230533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A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0.6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C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0.5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G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0.5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7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T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0.5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53" name="Shape 653"/>
          <p:cNvSpPr txBox="1"/>
          <p:nvPr/>
        </p:nvSpPr>
        <p:spPr>
          <a:xfrm>
            <a:off x="0" y="4123267"/>
            <a:ext cx="896000" cy="54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" sz="1400">
                <a:solidFill>
                  <a:schemeClr val="dk1"/>
                </a:solidFill>
              </a:rPr>
              <a:t>Scoring</a:t>
            </a:r>
          </a:p>
          <a:p>
            <a:pPr algn="ctr"/>
            <a:r>
              <a:rPr lang="en" sz="1400">
                <a:solidFill>
                  <a:schemeClr val="dk1"/>
                </a:solidFill>
              </a:rPr>
              <a:t>weights</a:t>
            </a:r>
          </a:p>
          <a:p>
            <a:pPr algn="ctr"/>
            <a:r>
              <a:rPr lang="en" sz="1400">
                <a:solidFill>
                  <a:schemeClr val="dk1"/>
                </a:solidFill>
              </a:rPr>
              <a:t>W</a:t>
            </a:r>
          </a:p>
        </p:txBody>
      </p:sp>
      <p:graphicFrame>
        <p:nvGraphicFramePr>
          <p:cNvPr id="654" name="Shape 654"/>
          <p:cNvGraphicFramePr/>
          <p:nvPr/>
        </p:nvGraphicFramePr>
        <p:xfrm>
          <a:off x="2057600" y="2328400"/>
          <a:ext cx="8168329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-5.4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2.0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5" name="Shape 655"/>
          <p:cNvSpPr txBox="1"/>
          <p:nvPr/>
        </p:nvSpPr>
        <p:spPr>
          <a:xfrm>
            <a:off x="96600" y="2320333"/>
            <a:ext cx="1960800" cy="54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" sz="1400" b="1">
                <a:solidFill>
                  <a:schemeClr val="dk1"/>
                </a:solidFill>
              </a:rPr>
              <a:t>Motif match Scores</a:t>
            </a:r>
          </a:p>
          <a:p>
            <a:pPr algn="ctr"/>
            <a:r>
              <a:rPr lang="en" sz="1400" b="1">
                <a:solidFill>
                  <a:schemeClr val="dk1"/>
                </a:solidFill>
              </a:rPr>
              <a:t>sum(W * x)</a:t>
            </a:r>
          </a:p>
        </p:txBody>
      </p:sp>
      <p:sp>
        <p:nvSpPr>
          <p:cNvPr id="656" name="Shape 656"/>
          <p:cNvSpPr txBox="1">
            <a:spLocks noGrp="1"/>
          </p:cNvSpPr>
          <p:nvPr>
            <p:ph type="title"/>
          </p:nvPr>
        </p:nvSpPr>
        <p:spPr>
          <a:xfrm>
            <a:off x="96600" y="124333"/>
            <a:ext cx="11934000" cy="13256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6400"/>
              <a:t>Convolution</a:t>
            </a:r>
          </a:p>
        </p:txBody>
      </p:sp>
      <p:sp>
        <p:nvSpPr>
          <p:cNvPr id="657" name="Shape 657"/>
          <p:cNvSpPr/>
          <p:nvPr/>
        </p:nvSpPr>
        <p:spPr>
          <a:xfrm>
            <a:off x="535100" y="2551467"/>
            <a:ext cx="1123600" cy="30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0887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2" name="Shape 662"/>
          <p:cNvGraphicFramePr/>
          <p:nvPr/>
        </p:nvGraphicFramePr>
        <p:xfrm>
          <a:off x="2057600" y="2328400"/>
          <a:ext cx="8168329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3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3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63" name="Shape 663"/>
          <p:cNvGrpSpPr/>
          <p:nvPr/>
        </p:nvGrpSpPr>
        <p:grpSpPr>
          <a:xfrm>
            <a:off x="96605" y="5476541"/>
            <a:ext cx="11062884" cy="1262489"/>
            <a:chOff x="72453" y="4107405"/>
            <a:chExt cx="8297163" cy="946867"/>
          </a:xfrm>
        </p:grpSpPr>
        <p:grpSp>
          <p:nvGrpSpPr>
            <p:cNvPr id="664" name="Shape 664"/>
            <p:cNvGrpSpPr/>
            <p:nvPr/>
          </p:nvGrpSpPr>
          <p:grpSpPr>
            <a:xfrm>
              <a:off x="1596390" y="4680953"/>
              <a:ext cx="6057839" cy="373319"/>
              <a:chOff x="1600200" y="4087044"/>
              <a:chExt cx="6057839" cy="373319"/>
            </a:xfrm>
          </p:grpSpPr>
          <p:sp>
            <p:nvSpPr>
              <p:cNvPr id="665" name="Shape 665"/>
              <p:cNvSpPr/>
              <p:nvPr/>
            </p:nvSpPr>
            <p:spPr>
              <a:xfrm>
                <a:off x="1600200" y="409466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C55A11"/>
                  </a:buClr>
                  <a:buSzPct val="25000"/>
                </a:pPr>
                <a:r>
                  <a:rPr lang="en" sz="2800">
                    <a:solidFill>
                      <a:srgbClr val="C55A1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</a:p>
            </p:txBody>
          </p:sp>
          <p:sp>
            <p:nvSpPr>
              <p:cNvPr id="666" name="Shape 666"/>
              <p:cNvSpPr/>
              <p:nvPr/>
            </p:nvSpPr>
            <p:spPr>
              <a:xfrm>
                <a:off x="208025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70C0"/>
                  </a:buClr>
                  <a:buSzPct val="25000"/>
                </a:pPr>
                <a:r>
                  <a:rPr lang="en" sz="28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667" name="Shape 667"/>
              <p:cNvSpPr/>
              <p:nvPr/>
            </p:nvSpPr>
            <p:spPr>
              <a:xfrm>
                <a:off x="254508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668" name="Shape 668"/>
              <p:cNvSpPr/>
              <p:nvPr/>
            </p:nvSpPr>
            <p:spPr>
              <a:xfrm>
                <a:off x="302514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669" name="Shape 669"/>
              <p:cNvSpPr/>
              <p:nvPr/>
            </p:nvSpPr>
            <p:spPr>
              <a:xfrm>
                <a:off x="348996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670" name="Shape 670"/>
              <p:cNvSpPr/>
              <p:nvPr/>
            </p:nvSpPr>
            <p:spPr>
              <a:xfrm>
                <a:off x="397001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B050"/>
                  </a:buClr>
                  <a:buSzPct val="25000"/>
                </a:pPr>
                <a:r>
                  <a:rPr lang="en" sz="2800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671" name="Shape 671"/>
              <p:cNvSpPr/>
              <p:nvPr/>
            </p:nvSpPr>
            <p:spPr>
              <a:xfrm>
                <a:off x="44348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00FF"/>
                  </a:buClr>
                  <a:buSzPct val="25000"/>
                </a:pPr>
                <a:r>
                  <a:rPr lang="en" sz="28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672" name="Shape 672"/>
              <p:cNvSpPr/>
              <p:nvPr/>
            </p:nvSpPr>
            <p:spPr>
              <a:xfrm>
                <a:off x="491490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00FF"/>
                  </a:buClr>
                  <a:buSzPct val="25000"/>
                </a:pPr>
                <a:r>
                  <a:rPr lang="en" sz="28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673" name="Shape 673"/>
              <p:cNvSpPr/>
              <p:nvPr/>
            </p:nvSpPr>
            <p:spPr>
              <a:xfrm>
                <a:off x="539496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E46C0A"/>
                  </a:buClr>
                  <a:buSzPct val="25000"/>
                </a:pPr>
                <a:r>
                  <a:rPr lang="en" sz="2800">
                    <a:solidFill>
                      <a:srgbClr val="E46C0A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</a:p>
            </p:txBody>
          </p:sp>
          <p:sp>
            <p:nvSpPr>
              <p:cNvPr id="674" name="Shape 674"/>
              <p:cNvSpPr/>
              <p:nvPr/>
            </p:nvSpPr>
            <p:spPr>
              <a:xfrm>
                <a:off x="587501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675" name="Shape 675"/>
              <p:cNvSpPr/>
              <p:nvPr/>
            </p:nvSpPr>
            <p:spPr>
              <a:xfrm>
                <a:off x="63398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676" name="Shape 676"/>
              <p:cNvSpPr/>
              <p:nvPr/>
            </p:nvSpPr>
            <p:spPr>
              <a:xfrm>
                <a:off x="681990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677" name="Shape 677"/>
              <p:cNvSpPr/>
              <p:nvPr/>
            </p:nvSpPr>
            <p:spPr>
              <a:xfrm>
                <a:off x="72923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</p:grpSp>
        <p:pic>
          <p:nvPicPr>
            <p:cNvPr id="678" name="Shape 678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2664593" y="4251564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" name="Shape 679"/>
            <p:cNvPicPr preferRelativeResize="0"/>
            <p:nvPr/>
          </p:nvPicPr>
          <p:blipFill rotWithShape="1">
            <a:blip r:embed="rId3">
              <a:alphaModFix/>
            </a:blip>
            <a:srcRect l="12560" t="82005" r="84733" b="8856"/>
            <a:stretch/>
          </p:blipFill>
          <p:spPr>
            <a:xfrm>
              <a:off x="3601844" y="4255919"/>
              <a:ext cx="1320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" name="Shape 680"/>
            <p:cNvPicPr preferRelativeResize="0"/>
            <p:nvPr/>
          </p:nvPicPr>
          <p:blipFill rotWithShape="1">
            <a:blip r:embed="rId3">
              <a:alphaModFix/>
            </a:blip>
            <a:srcRect l="21283" t="82005" r="76182" b="8856"/>
            <a:stretch/>
          </p:blipFill>
          <p:spPr>
            <a:xfrm>
              <a:off x="4544214" y="4242598"/>
              <a:ext cx="115200" cy="44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1" name="Shape 681"/>
            <p:cNvPicPr preferRelativeResize="0"/>
            <p:nvPr/>
          </p:nvPicPr>
          <p:blipFill rotWithShape="1">
            <a:blip r:embed="rId3">
              <a:alphaModFix/>
            </a:blip>
            <a:srcRect l="32976" t="82090" r="64420" b="8799"/>
            <a:stretch/>
          </p:blipFill>
          <p:spPr>
            <a:xfrm>
              <a:off x="5504635" y="4241751"/>
              <a:ext cx="113100" cy="43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Shape 682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6019082" y="4251562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Shape 683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6919646" y="4250044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Shape 684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7399707" y="4242601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Shape 685"/>
            <p:cNvPicPr preferRelativeResize="0"/>
            <p:nvPr/>
          </p:nvPicPr>
          <p:blipFill rotWithShape="1">
            <a:blip r:embed="rId3">
              <a:alphaModFix/>
            </a:blip>
            <a:srcRect l="12560" t="82005" r="84733" b="8856"/>
            <a:stretch/>
          </p:blipFill>
          <p:spPr>
            <a:xfrm>
              <a:off x="3161091" y="4242600"/>
              <a:ext cx="131999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Shape 686"/>
            <p:cNvPicPr preferRelativeResize="0"/>
            <p:nvPr/>
          </p:nvPicPr>
          <p:blipFill rotWithShape="1">
            <a:blip r:embed="rId3">
              <a:alphaModFix/>
            </a:blip>
            <a:srcRect l="12560" t="82005" r="84733" b="8856"/>
            <a:stretch/>
          </p:blipFill>
          <p:spPr>
            <a:xfrm>
              <a:off x="6433164" y="4242598"/>
              <a:ext cx="1320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Shape 687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4122869" y="4250044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Shape 688"/>
            <p:cNvPicPr preferRelativeResize="0"/>
            <p:nvPr/>
          </p:nvPicPr>
          <p:blipFill rotWithShape="1">
            <a:blip r:embed="rId3">
              <a:alphaModFix/>
            </a:blip>
            <a:srcRect l="21283" t="82005" r="76182" b="8856"/>
            <a:stretch/>
          </p:blipFill>
          <p:spPr>
            <a:xfrm>
              <a:off x="5044078" y="4241751"/>
              <a:ext cx="115200" cy="44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Shape 689"/>
            <p:cNvPicPr preferRelativeResize="0"/>
            <p:nvPr/>
          </p:nvPicPr>
          <p:blipFill rotWithShape="1">
            <a:blip r:embed="rId3">
              <a:alphaModFix/>
            </a:blip>
            <a:srcRect l="21283" t="82005" r="76182" b="8856"/>
            <a:stretch/>
          </p:blipFill>
          <p:spPr>
            <a:xfrm>
              <a:off x="2213416" y="4250044"/>
              <a:ext cx="115200" cy="44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Shape 690"/>
            <p:cNvPicPr preferRelativeResize="0"/>
            <p:nvPr/>
          </p:nvPicPr>
          <p:blipFill rotWithShape="1">
            <a:blip r:embed="rId3">
              <a:alphaModFix/>
            </a:blip>
            <a:srcRect l="32976" t="82090" r="64420" b="8799"/>
            <a:stretch/>
          </p:blipFill>
          <p:spPr>
            <a:xfrm>
              <a:off x="1717667" y="4247858"/>
              <a:ext cx="113100" cy="43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1" name="Shape 691"/>
            <p:cNvSpPr txBox="1"/>
            <p:nvPr/>
          </p:nvSpPr>
          <p:spPr>
            <a:xfrm>
              <a:off x="194656" y="4777333"/>
              <a:ext cx="13968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 sequence</a:t>
              </a:r>
            </a:p>
          </p:txBody>
        </p:sp>
        <p:sp>
          <p:nvSpPr>
            <p:cNvPr id="692" name="Shape 692"/>
            <p:cNvSpPr txBox="1"/>
            <p:nvPr/>
          </p:nvSpPr>
          <p:spPr>
            <a:xfrm>
              <a:off x="72453" y="4324258"/>
              <a:ext cx="15915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One-hot encoding (X)</a:t>
              </a:r>
            </a:p>
          </p:txBody>
        </p:sp>
        <p:grpSp>
          <p:nvGrpSpPr>
            <p:cNvPr id="693" name="Shape 693"/>
            <p:cNvGrpSpPr/>
            <p:nvPr/>
          </p:nvGrpSpPr>
          <p:grpSpPr>
            <a:xfrm>
              <a:off x="7553017" y="4107405"/>
              <a:ext cx="816599" cy="911100"/>
              <a:chOff x="7553017" y="4107405"/>
              <a:chExt cx="816599" cy="911100"/>
            </a:xfrm>
          </p:grpSpPr>
          <p:pic>
            <p:nvPicPr>
              <p:cNvPr id="694" name="Shape 694"/>
              <p:cNvPicPr preferRelativeResize="0"/>
              <p:nvPr/>
            </p:nvPicPr>
            <p:blipFill rotWithShape="1">
              <a:blip r:embed="rId4">
                <a:alphaModFix/>
              </a:blip>
              <a:srcRect b="30598"/>
              <a:stretch/>
            </p:blipFill>
            <p:spPr>
              <a:xfrm rot="5400000">
                <a:off x="7831567" y="4480455"/>
                <a:ext cx="911100" cy="1650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695" name="Shape 695"/>
              <p:cNvCxnSpPr/>
              <p:nvPr/>
            </p:nvCxnSpPr>
            <p:spPr>
              <a:xfrm flipH="1">
                <a:off x="7553060" y="4225532"/>
                <a:ext cx="613500" cy="8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696" name="Shape 696"/>
              <p:cNvCxnSpPr/>
              <p:nvPr/>
            </p:nvCxnSpPr>
            <p:spPr>
              <a:xfrm flipH="1">
                <a:off x="7553017" y="4390717"/>
                <a:ext cx="654900" cy="4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697" name="Shape 697"/>
              <p:cNvCxnSpPr>
                <a:stCxn id="694" idx="2"/>
              </p:cNvCxnSpPr>
              <p:nvPr/>
            </p:nvCxnSpPr>
            <p:spPr>
              <a:xfrm rot="10800000">
                <a:off x="7558117" y="4510455"/>
                <a:ext cx="646500" cy="52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698" name="Shape 698"/>
              <p:cNvCxnSpPr/>
              <p:nvPr/>
            </p:nvCxnSpPr>
            <p:spPr>
              <a:xfrm rot="10800000">
                <a:off x="7563192" y="4615033"/>
                <a:ext cx="620400" cy="16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</p:grpSp>
      </p:grpSp>
      <p:graphicFrame>
        <p:nvGraphicFramePr>
          <p:cNvPr id="699" name="Shape 699"/>
          <p:cNvGraphicFramePr/>
          <p:nvPr/>
        </p:nvGraphicFramePr>
        <p:xfrm>
          <a:off x="1441416" y="3242800"/>
          <a:ext cx="4384100" cy="230533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A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0.6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C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0.5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G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0.5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7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T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0.5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0" name="Shape 700"/>
          <p:cNvSpPr txBox="1"/>
          <p:nvPr/>
        </p:nvSpPr>
        <p:spPr>
          <a:xfrm>
            <a:off x="0" y="4123267"/>
            <a:ext cx="896000" cy="54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" sz="1400">
                <a:solidFill>
                  <a:schemeClr val="dk1"/>
                </a:solidFill>
              </a:rPr>
              <a:t>Scoring</a:t>
            </a:r>
          </a:p>
          <a:p>
            <a:pPr algn="ctr"/>
            <a:r>
              <a:rPr lang="en" sz="1400">
                <a:solidFill>
                  <a:schemeClr val="dk1"/>
                </a:solidFill>
              </a:rPr>
              <a:t>weights</a:t>
            </a:r>
          </a:p>
          <a:p>
            <a:pPr algn="ctr"/>
            <a:r>
              <a:rPr lang="en" sz="1400">
                <a:solidFill>
                  <a:schemeClr val="dk1"/>
                </a:solidFill>
              </a:rPr>
              <a:t>W</a:t>
            </a:r>
          </a:p>
        </p:txBody>
      </p:sp>
      <p:graphicFrame>
        <p:nvGraphicFramePr>
          <p:cNvPr id="701" name="Shape 701"/>
          <p:cNvGraphicFramePr/>
          <p:nvPr/>
        </p:nvGraphicFramePr>
        <p:xfrm>
          <a:off x="2057600" y="2328400"/>
          <a:ext cx="8168329" cy="508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-2.2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-5.4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2.0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-4.3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-24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-17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-18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-11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-12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16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-5.5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-8.5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-5.2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02" name="Shape 702"/>
          <p:cNvSpPr txBox="1"/>
          <p:nvPr/>
        </p:nvSpPr>
        <p:spPr>
          <a:xfrm>
            <a:off x="96600" y="2320333"/>
            <a:ext cx="1960800" cy="54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" sz="1400" b="1">
                <a:solidFill>
                  <a:schemeClr val="dk1"/>
                </a:solidFill>
              </a:rPr>
              <a:t>Motif match Scores</a:t>
            </a:r>
          </a:p>
          <a:p>
            <a:pPr algn="ctr"/>
            <a:r>
              <a:rPr lang="en" sz="1400" b="1">
                <a:solidFill>
                  <a:schemeClr val="dk1"/>
                </a:solidFill>
              </a:rPr>
              <a:t>sum(W * x)</a:t>
            </a:r>
          </a:p>
        </p:txBody>
      </p:sp>
      <p:pic>
        <p:nvPicPr>
          <p:cNvPr id="703" name="Shape 703"/>
          <p:cNvPicPr preferRelativeResize="0"/>
          <p:nvPr/>
        </p:nvPicPr>
        <p:blipFill rotWithShape="1">
          <a:blip r:embed="rId5">
            <a:alphaModFix/>
          </a:blip>
          <a:srcRect l="2572" b="4834"/>
          <a:stretch/>
        </p:blipFill>
        <p:spPr>
          <a:xfrm>
            <a:off x="5825534" y="3209864"/>
            <a:ext cx="4562700" cy="23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Shape 704"/>
          <p:cNvSpPr/>
          <p:nvPr/>
        </p:nvSpPr>
        <p:spPr>
          <a:xfrm>
            <a:off x="570767" y="2551467"/>
            <a:ext cx="1070000" cy="30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5" name="Shape 705"/>
          <p:cNvSpPr txBox="1">
            <a:spLocks noGrp="1"/>
          </p:cNvSpPr>
          <p:nvPr>
            <p:ph type="title"/>
          </p:nvPr>
        </p:nvSpPr>
        <p:spPr>
          <a:xfrm>
            <a:off x="96600" y="124333"/>
            <a:ext cx="11934000" cy="13256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640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2598912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0" name="Shape 710"/>
          <p:cNvGraphicFramePr/>
          <p:nvPr/>
        </p:nvGraphicFramePr>
        <p:xfrm>
          <a:off x="2057600" y="2328400"/>
          <a:ext cx="8168329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3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3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711" name="Shape 711"/>
          <p:cNvGrpSpPr/>
          <p:nvPr/>
        </p:nvGrpSpPr>
        <p:grpSpPr>
          <a:xfrm>
            <a:off x="96605" y="5476541"/>
            <a:ext cx="11062884" cy="1262489"/>
            <a:chOff x="72453" y="4107405"/>
            <a:chExt cx="8297163" cy="946867"/>
          </a:xfrm>
        </p:grpSpPr>
        <p:grpSp>
          <p:nvGrpSpPr>
            <p:cNvPr id="712" name="Shape 712"/>
            <p:cNvGrpSpPr/>
            <p:nvPr/>
          </p:nvGrpSpPr>
          <p:grpSpPr>
            <a:xfrm>
              <a:off x="1596390" y="4680953"/>
              <a:ext cx="6057839" cy="373319"/>
              <a:chOff x="1600200" y="4087044"/>
              <a:chExt cx="6057839" cy="373319"/>
            </a:xfrm>
          </p:grpSpPr>
          <p:sp>
            <p:nvSpPr>
              <p:cNvPr id="713" name="Shape 713"/>
              <p:cNvSpPr/>
              <p:nvPr/>
            </p:nvSpPr>
            <p:spPr>
              <a:xfrm>
                <a:off x="1600200" y="409466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C55A11"/>
                  </a:buClr>
                  <a:buSzPct val="25000"/>
                </a:pPr>
                <a:r>
                  <a:rPr lang="en" sz="2800">
                    <a:solidFill>
                      <a:srgbClr val="C55A1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</a:p>
            </p:txBody>
          </p:sp>
          <p:sp>
            <p:nvSpPr>
              <p:cNvPr id="714" name="Shape 714"/>
              <p:cNvSpPr/>
              <p:nvPr/>
            </p:nvSpPr>
            <p:spPr>
              <a:xfrm>
                <a:off x="208025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70C0"/>
                  </a:buClr>
                  <a:buSzPct val="25000"/>
                </a:pPr>
                <a:r>
                  <a:rPr lang="en" sz="28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715" name="Shape 715"/>
              <p:cNvSpPr/>
              <p:nvPr/>
            </p:nvSpPr>
            <p:spPr>
              <a:xfrm>
                <a:off x="254508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716" name="Shape 716"/>
              <p:cNvSpPr/>
              <p:nvPr/>
            </p:nvSpPr>
            <p:spPr>
              <a:xfrm>
                <a:off x="302514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717" name="Shape 717"/>
              <p:cNvSpPr/>
              <p:nvPr/>
            </p:nvSpPr>
            <p:spPr>
              <a:xfrm>
                <a:off x="348996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718" name="Shape 718"/>
              <p:cNvSpPr/>
              <p:nvPr/>
            </p:nvSpPr>
            <p:spPr>
              <a:xfrm>
                <a:off x="397001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B050"/>
                  </a:buClr>
                  <a:buSzPct val="25000"/>
                </a:pPr>
                <a:r>
                  <a:rPr lang="en" sz="2800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719" name="Shape 719"/>
              <p:cNvSpPr/>
              <p:nvPr/>
            </p:nvSpPr>
            <p:spPr>
              <a:xfrm>
                <a:off x="44348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00FF"/>
                  </a:buClr>
                  <a:buSzPct val="25000"/>
                </a:pPr>
                <a:r>
                  <a:rPr lang="en" sz="28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720" name="Shape 720"/>
              <p:cNvSpPr/>
              <p:nvPr/>
            </p:nvSpPr>
            <p:spPr>
              <a:xfrm>
                <a:off x="491490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00FF"/>
                  </a:buClr>
                  <a:buSzPct val="25000"/>
                </a:pPr>
                <a:r>
                  <a:rPr lang="en" sz="28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721" name="Shape 721"/>
              <p:cNvSpPr/>
              <p:nvPr/>
            </p:nvSpPr>
            <p:spPr>
              <a:xfrm>
                <a:off x="539496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E46C0A"/>
                  </a:buClr>
                  <a:buSzPct val="25000"/>
                </a:pPr>
                <a:r>
                  <a:rPr lang="en" sz="2800">
                    <a:solidFill>
                      <a:srgbClr val="E46C0A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</a:p>
            </p:txBody>
          </p:sp>
          <p:sp>
            <p:nvSpPr>
              <p:cNvPr id="722" name="Shape 722"/>
              <p:cNvSpPr/>
              <p:nvPr/>
            </p:nvSpPr>
            <p:spPr>
              <a:xfrm>
                <a:off x="587501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723" name="Shape 723"/>
              <p:cNvSpPr/>
              <p:nvPr/>
            </p:nvSpPr>
            <p:spPr>
              <a:xfrm>
                <a:off x="63398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724" name="Shape 724"/>
              <p:cNvSpPr/>
              <p:nvPr/>
            </p:nvSpPr>
            <p:spPr>
              <a:xfrm>
                <a:off x="681990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725" name="Shape 725"/>
              <p:cNvSpPr/>
              <p:nvPr/>
            </p:nvSpPr>
            <p:spPr>
              <a:xfrm>
                <a:off x="72923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</p:grpSp>
        <p:pic>
          <p:nvPicPr>
            <p:cNvPr id="726" name="Shape 726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2664593" y="4251564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Shape 727"/>
            <p:cNvPicPr preferRelativeResize="0"/>
            <p:nvPr/>
          </p:nvPicPr>
          <p:blipFill rotWithShape="1">
            <a:blip r:embed="rId3">
              <a:alphaModFix/>
            </a:blip>
            <a:srcRect l="12560" t="82005" r="84733" b="8856"/>
            <a:stretch/>
          </p:blipFill>
          <p:spPr>
            <a:xfrm>
              <a:off x="3601844" y="4255919"/>
              <a:ext cx="1320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Shape 728"/>
            <p:cNvPicPr preferRelativeResize="0"/>
            <p:nvPr/>
          </p:nvPicPr>
          <p:blipFill rotWithShape="1">
            <a:blip r:embed="rId3">
              <a:alphaModFix/>
            </a:blip>
            <a:srcRect l="21283" t="82005" r="76182" b="8856"/>
            <a:stretch/>
          </p:blipFill>
          <p:spPr>
            <a:xfrm>
              <a:off x="4544214" y="4242598"/>
              <a:ext cx="115200" cy="44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Shape 729"/>
            <p:cNvPicPr preferRelativeResize="0"/>
            <p:nvPr/>
          </p:nvPicPr>
          <p:blipFill rotWithShape="1">
            <a:blip r:embed="rId3">
              <a:alphaModFix/>
            </a:blip>
            <a:srcRect l="32976" t="82090" r="64420" b="8799"/>
            <a:stretch/>
          </p:blipFill>
          <p:spPr>
            <a:xfrm>
              <a:off x="5504635" y="4241751"/>
              <a:ext cx="113100" cy="43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Shape 730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6019082" y="4251562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Shape 731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6919646" y="4250044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Shape 732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7399707" y="4242601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Shape 733"/>
            <p:cNvPicPr preferRelativeResize="0"/>
            <p:nvPr/>
          </p:nvPicPr>
          <p:blipFill rotWithShape="1">
            <a:blip r:embed="rId3">
              <a:alphaModFix/>
            </a:blip>
            <a:srcRect l="12560" t="82005" r="84733" b="8856"/>
            <a:stretch/>
          </p:blipFill>
          <p:spPr>
            <a:xfrm>
              <a:off x="3161091" y="4242600"/>
              <a:ext cx="131999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Shape 734"/>
            <p:cNvPicPr preferRelativeResize="0"/>
            <p:nvPr/>
          </p:nvPicPr>
          <p:blipFill rotWithShape="1">
            <a:blip r:embed="rId3">
              <a:alphaModFix/>
            </a:blip>
            <a:srcRect l="12560" t="82005" r="84733" b="8856"/>
            <a:stretch/>
          </p:blipFill>
          <p:spPr>
            <a:xfrm>
              <a:off x="6433164" y="4242598"/>
              <a:ext cx="1320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Shape 735"/>
            <p:cNvPicPr preferRelativeResize="0"/>
            <p:nvPr/>
          </p:nvPicPr>
          <p:blipFill rotWithShape="1">
            <a:blip r:embed="rId3">
              <a:alphaModFix/>
            </a:blip>
            <a:srcRect l="6724" t="82004" r="90493" b="8858"/>
            <a:stretch/>
          </p:blipFill>
          <p:spPr>
            <a:xfrm>
              <a:off x="4122869" y="4250044"/>
              <a:ext cx="1191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Shape 736"/>
            <p:cNvPicPr preferRelativeResize="0"/>
            <p:nvPr/>
          </p:nvPicPr>
          <p:blipFill rotWithShape="1">
            <a:blip r:embed="rId3">
              <a:alphaModFix/>
            </a:blip>
            <a:srcRect l="21283" t="82005" r="76182" b="8856"/>
            <a:stretch/>
          </p:blipFill>
          <p:spPr>
            <a:xfrm>
              <a:off x="5044078" y="4241751"/>
              <a:ext cx="115200" cy="44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Shape 737"/>
            <p:cNvPicPr preferRelativeResize="0"/>
            <p:nvPr/>
          </p:nvPicPr>
          <p:blipFill rotWithShape="1">
            <a:blip r:embed="rId3">
              <a:alphaModFix/>
            </a:blip>
            <a:srcRect l="21283" t="82005" r="76182" b="8856"/>
            <a:stretch/>
          </p:blipFill>
          <p:spPr>
            <a:xfrm>
              <a:off x="2213416" y="4250044"/>
              <a:ext cx="115200" cy="44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Shape 738"/>
            <p:cNvPicPr preferRelativeResize="0"/>
            <p:nvPr/>
          </p:nvPicPr>
          <p:blipFill rotWithShape="1">
            <a:blip r:embed="rId3">
              <a:alphaModFix/>
            </a:blip>
            <a:srcRect l="32976" t="82090" r="64420" b="8799"/>
            <a:stretch/>
          </p:blipFill>
          <p:spPr>
            <a:xfrm>
              <a:off x="1717667" y="4247858"/>
              <a:ext cx="113100" cy="43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9" name="Shape 739"/>
            <p:cNvSpPr txBox="1"/>
            <p:nvPr/>
          </p:nvSpPr>
          <p:spPr>
            <a:xfrm>
              <a:off x="194656" y="4777333"/>
              <a:ext cx="13968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 sequence</a:t>
              </a:r>
            </a:p>
          </p:txBody>
        </p:sp>
        <p:sp>
          <p:nvSpPr>
            <p:cNvPr id="740" name="Shape 740"/>
            <p:cNvSpPr txBox="1"/>
            <p:nvPr/>
          </p:nvSpPr>
          <p:spPr>
            <a:xfrm>
              <a:off x="72453" y="4324258"/>
              <a:ext cx="15915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One-hot encoding (X)</a:t>
              </a:r>
            </a:p>
          </p:txBody>
        </p:sp>
        <p:grpSp>
          <p:nvGrpSpPr>
            <p:cNvPr id="741" name="Shape 741"/>
            <p:cNvGrpSpPr/>
            <p:nvPr/>
          </p:nvGrpSpPr>
          <p:grpSpPr>
            <a:xfrm>
              <a:off x="7553017" y="4107405"/>
              <a:ext cx="816599" cy="911100"/>
              <a:chOff x="7553017" y="4107405"/>
              <a:chExt cx="816599" cy="911100"/>
            </a:xfrm>
          </p:grpSpPr>
          <p:pic>
            <p:nvPicPr>
              <p:cNvPr id="742" name="Shape 742"/>
              <p:cNvPicPr preferRelativeResize="0"/>
              <p:nvPr/>
            </p:nvPicPr>
            <p:blipFill rotWithShape="1">
              <a:blip r:embed="rId4">
                <a:alphaModFix/>
              </a:blip>
              <a:srcRect b="30598"/>
              <a:stretch/>
            </p:blipFill>
            <p:spPr>
              <a:xfrm rot="5400000">
                <a:off x="7831567" y="4480455"/>
                <a:ext cx="911100" cy="1650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743" name="Shape 743"/>
              <p:cNvCxnSpPr/>
              <p:nvPr/>
            </p:nvCxnSpPr>
            <p:spPr>
              <a:xfrm flipH="1">
                <a:off x="7553060" y="4225532"/>
                <a:ext cx="613500" cy="8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744" name="Shape 744"/>
              <p:cNvCxnSpPr/>
              <p:nvPr/>
            </p:nvCxnSpPr>
            <p:spPr>
              <a:xfrm flipH="1">
                <a:off x="7553017" y="4390717"/>
                <a:ext cx="654900" cy="4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745" name="Shape 745"/>
              <p:cNvCxnSpPr>
                <a:stCxn id="742" idx="2"/>
              </p:cNvCxnSpPr>
              <p:nvPr/>
            </p:nvCxnSpPr>
            <p:spPr>
              <a:xfrm rot="10800000">
                <a:off x="7558117" y="4510455"/>
                <a:ext cx="646500" cy="52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746" name="Shape 746"/>
              <p:cNvCxnSpPr/>
              <p:nvPr/>
            </p:nvCxnSpPr>
            <p:spPr>
              <a:xfrm rot="10800000">
                <a:off x="7563192" y="4615033"/>
                <a:ext cx="620400" cy="16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</p:grpSp>
      </p:grpSp>
      <p:graphicFrame>
        <p:nvGraphicFramePr>
          <p:cNvPr id="747" name="Shape 747"/>
          <p:cNvGraphicFramePr/>
          <p:nvPr/>
        </p:nvGraphicFramePr>
        <p:xfrm>
          <a:off x="1441416" y="3242800"/>
          <a:ext cx="4384100" cy="230533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6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A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0.6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C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0.5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G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0.5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7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T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-5.7</a:t>
                      </a:r>
                    </a:p>
                  </a:txBody>
                  <a:tcPr marL="121900" marR="121900" marT="121900" marB="1219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3.7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21429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-3.2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0.5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8" name="Shape 748"/>
          <p:cNvSpPr txBox="1"/>
          <p:nvPr/>
        </p:nvSpPr>
        <p:spPr>
          <a:xfrm>
            <a:off x="0" y="4123267"/>
            <a:ext cx="896000" cy="54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" sz="1400">
                <a:solidFill>
                  <a:schemeClr val="dk1"/>
                </a:solidFill>
              </a:rPr>
              <a:t>Scoring</a:t>
            </a:r>
          </a:p>
          <a:p>
            <a:pPr algn="ctr"/>
            <a:r>
              <a:rPr lang="en" sz="1400">
                <a:solidFill>
                  <a:schemeClr val="dk1"/>
                </a:solidFill>
              </a:rPr>
              <a:t>weights</a:t>
            </a:r>
          </a:p>
          <a:p>
            <a:pPr algn="ctr"/>
            <a:r>
              <a:rPr lang="en" sz="1400">
                <a:solidFill>
                  <a:schemeClr val="dk1"/>
                </a:solidFill>
              </a:rPr>
              <a:t>W</a:t>
            </a:r>
          </a:p>
        </p:txBody>
      </p:sp>
      <p:graphicFrame>
        <p:nvGraphicFramePr>
          <p:cNvPr id="749" name="Shape 749"/>
          <p:cNvGraphicFramePr/>
          <p:nvPr/>
        </p:nvGraphicFramePr>
        <p:xfrm>
          <a:off x="2057600" y="2328400"/>
          <a:ext cx="8168329" cy="508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-2.2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-5.4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2.0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-4.3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-24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-17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-18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-11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-12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16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-5.5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-8.5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-5.2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50" name="Shape 750"/>
          <p:cNvSpPr txBox="1"/>
          <p:nvPr/>
        </p:nvSpPr>
        <p:spPr>
          <a:xfrm>
            <a:off x="96600" y="2320333"/>
            <a:ext cx="1960800" cy="54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" sz="1400">
                <a:solidFill>
                  <a:schemeClr val="dk1"/>
                </a:solidFill>
              </a:rPr>
              <a:t>Motif match Scores</a:t>
            </a:r>
          </a:p>
          <a:p>
            <a:pPr algn="ctr"/>
            <a:r>
              <a:rPr lang="en" sz="1400">
                <a:solidFill>
                  <a:schemeClr val="dk1"/>
                </a:solidFill>
              </a:rPr>
              <a:t>W*x</a:t>
            </a:r>
          </a:p>
        </p:txBody>
      </p:sp>
      <p:graphicFrame>
        <p:nvGraphicFramePr>
          <p:cNvPr id="751" name="Shape 751"/>
          <p:cNvGraphicFramePr/>
          <p:nvPr/>
        </p:nvGraphicFramePr>
        <p:xfrm>
          <a:off x="2057600" y="1690733"/>
          <a:ext cx="8168329" cy="508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0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0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2.0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0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0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0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0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0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0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16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0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0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0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52" name="Shape 752"/>
          <p:cNvSpPr txBox="1"/>
          <p:nvPr/>
        </p:nvSpPr>
        <p:spPr>
          <a:xfrm>
            <a:off x="205100" y="1672533"/>
            <a:ext cx="1852400" cy="54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" sz="1400" b="1">
                <a:solidFill>
                  <a:schemeClr val="dk1"/>
                </a:solidFill>
              </a:rPr>
              <a:t>Thresholded Motif Scores</a:t>
            </a:r>
          </a:p>
          <a:p>
            <a:pPr algn="ctr"/>
            <a:r>
              <a:rPr lang="en" sz="1400" b="1">
                <a:solidFill>
                  <a:schemeClr val="dk1"/>
                </a:solidFill>
              </a:rPr>
              <a:t>max(0, W*x)</a:t>
            </a:r>
          </a:p>
        </p:txBody>
      </p:sp>
      <p:pic>
        <p:nvPicPr>
          <p:cNvPr id="753" name="Shape 753"/>
          <p:cNvPicPr preferRelativeResize="0"/>
          <p:nvPr/>
        </p:nvPicPr>
        <p:blipFill rotWithShape="1">
          <a:blip r:embed="rId5">
            <a:alphaModFix/>
          </a:blip>
          <a:srcRect l="2572" b="4834"/>
          <a:stretch/>
        </p:blipFill>
        <p:spPr>
          <a:xfrm>
            <a:off x="5825534" y="3209864"/>
            <a:ext cx="4562700" cy="23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Shape 754"/>
          <p:cNvSpPr/>
          <p:nvPr/>
        </p:nvSpPr>
        <p:spPr>
          <a:xfrm>
            <a:off x="524600" y="2023200"/>
            <a:ext cx="1187600" cy="30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5" name="Shape 755"/>
          <p:cNvSpPr txBox="1">
            <a:spLocks noGrp="1"/>
          </p:cNvSpPr>
          <p:nvPr>
            <p:ph type="title"/>
          </p:nvPr>
        </p:nvSpPr>
        <p:spPr>
          <a:xfrm>
            <a:off x="96600" y="124333"/>
            <a:ext cx="11934000" cy="13256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6400"/>
              <a:t>Thresholding scores</a:t>
            </a:r>
          </a:p>
        </p:txBody>
      </p:sp>
      <p:grpSp>
        <p:nvGrpSpPr>
          <p:cNvPr id="756" name="Shape 756"/>
          <p:cNvGrpSpPr/>
          <p:nvPr/>
        </p:nvGrpSpPr>
        <p:grpSpPr>
          <a:xfrm>
            <a:off x="3215934" y="1635134"/>
            <a:ext cx="5263033" cy="621133"/>
            <a:chOff x="2411950" y="1226350"/>
            <a:chExt cx="3947275" cy="465850"/>
          </a:xfrm>
        </p:grpSpPr>
        <p:sp>
          <p:nvSpPr>
            <p:cNvPr id="757" name="Shape 757"/>
            <p:cNvSpPr/>
            <p:nvPr/>
          </p:nvSpPr>
          <p:spPr>
            <a:xfrm>
              <a:off x="2411950" y="1227800"/>
              <a:ext cx="631200" cy="4644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8" name="Shape 758"/>
            <p:cNvSpPr/>
            <p:nvPr/>
          </p:nvSpPr>
          <p:spPr>
            <a:xfrm>
              <a:off x="5728025" y="1226350"/>
              <a:ext cx="631200" cy="4644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7033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Anatomy of the human genome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32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Convolutional neural networks for learning from DNA sequence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86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Shape 306"/>
          <p:cNvGrpSpPr/>
          <p:nvPr/>
        </p:nvGrpSpPr>
        <p:grpSpPr>
          <a:xfrm>
            <a:off x="8000663" y="4038548"/>
            <a:ext cx="2590596" cy="2328793"/>
            <a:chOff x="5562600" y="1371600"/>
            <a:chExt cx="3352800" cy="2743200"/>
          </a:xfrm>
        </p:grpSpPr>
        <p:sp>
          <p:nvSpPr>
            <p:cNvPr id="307" name="Shape 307"/>
            <p:cNvSpPr/>
            <p:nvPr/>
          </p:nvSpPr>
          <p:spPr>
            <a:xfrm>
              <a:off x="6096000" y="2442728"/>
              <a:ext cx="2209800" cy="8310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blurRad="50799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96000" y="3440257"/>
              <a:ext cx="2209800" cy="8310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blurRad="50799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5562600" y="1371600"/>
              <a:ext cx="3352800" cy="2743200"/>
            </a:xfrm>
            <a:prstGeom prst="rect">
              <a:avLst/>
            </a:prstGeom>
            <a:noFill/>
            <a:ln w="12700" cap="flat" cmpd="sng">
              <a:solidFill>
                <a:srgbClr val="00B05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998808" y="1451500"/>
              <a:ext cx="304800" cy="207900"/>
            </a:xfrm>
            <a:prstGeom prst="mathMinus">
              <a:avLst>
                <a:gd name="adj1" fmla="val 23520"/>
              </a:avLst>
            </a:prstGeom>
            <a:solidFill>
              <a:srgbClr val="00B050"/>
            </a:solidFill>
            <a:ln>
              <a:noFill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Shape 311"/>
          <p:cNvGrpSpPr/>
          <p:nvPr/>
        </p:nvGrpSpPr>
        <p:grpSpPr>
          <a:xfrm>
            <a:off x="8000982" y="1712295"/>
            <a:ext cx="2590596" cy="2250155"/>
            <a:chOff x="304800" y="1371600"/>
            <a:chExt cx="3352800" cy="2743200"/>
          </a:xfrm>
        </p:grpSpPr>
        <p:grpSp>
          <p:nvGrpSpPr>
            <p:cNvPr id="312" name="Shape 312"/>
            <p:cNvGrpSpPr/>
            <p:nvPr/>
          </p:nvGrpSpPr>
          <p:grpSpPr>
            <a:xfrm>
              <a:off x="685800" y="2078299"/>
              <a:ext cx="2209800" cy="1454848"/>
              <a:chOff x="685800" y="2573336"/>
              <a:chExt cx="2209800" cy="2667000"/>
            </a:xfrm>
          </p:grpSpPr>
          <p:sp>
            <p:nvSpPr>
              <p:cNvPr id="313" name="Shape 313"/>
              <p:cNvSpPr/>
              <p:nvPr/>
            </p:nvSpPr>
            <p:spPr>
              <a:xfrm>
                <a:off x="685800" y="3259136"/>
                <a:ext cx="2209800" cy="152400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outerShdw blurRad="50799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Shape 314"/>
              <p:cNvSpPr/>
              <p:nvPr/>
            </p:nvSpPr>
            <p:spPr>
              <a:xfrm>
                <a:off x="1219200" y="2573336"/>
                <a:ext cx="1219200" cy="685800"/>
              </a:xfrm>
              <a:prstGeom prst="ellipse">
                <a:avLst/>
              </a:prstGeom>
              <a:solidFill>
                <a:srgbClr val="F4B081"/>
              </a:solidFill>
              <a:ln>
                <a:noFill/>
              </a:ln>
              <a:effectLst>
                <a:outerShdw blurRad="44450" dist="27939" dir="5400000" algn="ctr">
                  <a:srgbClr val="000000">
                    <a:alpha val="31760"/>
                  </a:srgbClr>
                </a:outerShdw>
              </a:effectLst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ct val="25000"/>
                </a:pPr>
                <a:r>
                  <a:rPr lang="en" sz="14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TF</a:t>
                </a:r>
              </a:p>
            </p:txBody>
          </p:sp>
          <p:sp>
            <p:nvSpPr>
              <p:cNvPr id="315" name="Shape 315"/>
              <p:cNvSpPr/>
              <p:nvPr/>
            </p:nvSpPr>
            <p:spPr>
              <a:xfrm>
                <a:off x="685800" y="5087937"/>
                <a:ext cx="2209800" cy="152400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outerShdw blurRad="50799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Shape 316"/>
              <p:cNvSpPr/>
              <p:nvPr/>
            </p:nvSpPr>
            <p:spPr>
              <a:xfrm>
                <a:off x="1219200" y="4402137"/>
                <a:ext cx="1219200" cy="685800"/>
              </a:xfrm>
              <a:prstGeom prst="ellipse">
                <a:avLst/>
              </a:prstGeom>
              <a:solidFill>
                <a:srgbClr val="F4B081"/>
              </a:solidFill>
              <a:ln>
                <a:noFill/>
              </a:ln>
              <a:effectLst>
                <a:outerShdw blurRad="44450" dist="27939" dir="5400000" algn="ctr">
                  <a:srgbClr val="000000">
                    <a:alpha val="31760"/>
                  </a:srgbClr>
                </a:outerShdw>
              </a:effectLst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ct val="25000"/>
                </a:pPr>
                <a:r>
                  <a:rPr lang="en" sz="14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TF</a:t>
                </a:r>
              </a:p>
            </p:txBody>
          </p:sp>
        </p:grpSp>
        <p:sp>
          <p:nvSpPr>
            <p:cNvPr id="317" name="Shape 317"/>
            <p:cNvSpPr/>
            <p:nvPr/>
          </p:nvSpPr>
          <p:spPr>
            <a:xfrm>
              <a:off x="304800" y="1371600"/>
              <a:ext cx="3352800" cy="2743200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1676400" y="1524000"/>
              <a:ext cx="381000" cy="291000"/>
            </a:xfrm>
            <a:prstGeom prst="mathPlus">
              <a:avLst>
                <a:gd name="adj1" fmla="val 23520"/>
              </a:avLst>
            </a:prstGeom>
            <a:solidFill>
              <a:srgbClr val="FF0000"/>
            </a:solidFill>
            <a:ln>
              <a:noFill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Shape 319"/>
          <p:cNvSpPr txBox="1"/>
          <p:nvPr/>
        </p:nvSpPr>
        <p:spPr>
          <a:xfrm>
            <a:off x="1721433" y="1712299"/>
            <a:ext cx="5867600" cy="47176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274313" indent="-274313">
              <a:buClr>
                <a:schemeClr val="accent3"/>
              </a:buClr>
              <a:buSzPct val="92625"/>
              <a:buFont typeface="Noto Sans Symbols"/>
              <a:buChar char="●"/>
            </a:pPr>
            <a:r>
              <a:rPr lang="en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Positive class of genomic sequences bound a transcription factor of interest</a:t>
            </a:r>
          </a:p>
          <a:p>
            <a:pPr marL="274313" indent="-274313">
              <a:spcBef>
                <a:spcPts val="480"/>
              </a:spcBef>
              <a:buClr>
                <a:schemeClr val="accent3"/>
              </a:buClr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13" indent="-274313">
              <a:spcBef>
                <a:spcPts val="520"/>
              </a:spcBef>
              <a:buClr>
                <a:schemeClr val="accent3"/>
              </a:buClr>
            </a:pPr>
            <a:endParaRPr sz="2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13" indent="-274313">
              <a:spcBef>
                <a:spcPts val="520"/>
              </a:spcBef>
              <a:buClr>
                <a:schemeClr val="accent3"/>
              </a:buClr>
            </a:pPr>
            <a:endParaRPr sz="2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13" indent="-274313">
              <a:spcBef>
                <a:spcPts val="520"/>
              </a:spcBef>
              <a:buClr>
                <a:schemeClr val="accent3"/>
              </a:buClr>
            </a:pPr>
            <a:endParaRPr sz="2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13" indent="-274313">
              <a:spcBef>
                <a:spcPts val="520"/>
              </a:spcBef>
              <a:buClr>
                <a:schemeClr val="accent3"/>
              </a:buClr>
            </a:pPr>
            <a:endParaRPr sz="2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13" indent="-274313">
              <a:spcBef>
                <a:spcPts val="520"/>
              </a:spcBef>
              <a:buClr>
                <a:schemeClr val="accent3"/>
              </a:buClr>
              <a:buSzPct val="92625"/>
              <a:buFont typeface="Noto Sans Symbols"/>
              <a:buChar char="●"/>
            </a:pPr>
            <a:r>
              <a:rPr lang="en" sz="2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Negative class of genomic sequences not bound by a transcription factor of interest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1088772" y="2972121"/>
            <a:ext cx="6323600" cy="1354400"/>
          </a:xfrm>
          <a:prstGeom prst="rect">
            <a:avLst/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12" scaled="0"/>
          </a:gradFill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900" tIns="60933" rIns="121900" bIns="6093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" sz="26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we learn patterns in the DNA sequence that distinguish these 2 classes of genomic sequences?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415593" y="189840"/>
            <a:ext cx="11360800" cy="144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patterns </a:t>
            </a:r>
            <a:r>
              <a:rPr lang="en" sz="4800"/>
              <a:t>in</a:t>
            </a:r>
            <a:r>
              <a:rPr lang="en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regulatory DNA sequence</a:t>
            </a:r>
          </a:p>
        </p:txBody>
      </p:sp>
    </p:spTree>
    <p:extLst>
      <p:ext uri="{BB962C8B-B14F-4D97-AF65-F5344CB8AC3E}">
        <p14:creationId xmlns:p14="http://schemas.microsoft.com/office/powerpoint/2010/main" val="4287856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Shape 224"/>
          <p:cNvGrpSpPr/>
          <p:nvPr/>
        </p:nvGrpSpPr>
        <p:grpSpPr>
          <a:xfrm>
            <a:off x="2639767" y="1170934"/>
            <a:ext cx="7999600" cy="4648767"/>
            <a:chOff x="-26725" y="964725"/>
            <a:chExt cx="5999700" cy="3486575"/>
          </a:xfrm>
        </p:grpSpPr>
        <p:sp>
          <p:nvSpPr>
            <p:cNvPr id="225" name="Shape 225"/>
            <p:cNvSpPr/>
            <p:nvPr/>
          </p:nvSpPr>
          <p:spPr>
            <a:xfrm>
              <a:off x="-26725" y="3712700"/>
              <a:ext cx="59997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algn="ctr">
                <a:buClr>
                  <a:schemeClr val="accent3"/>
                </a:buClr>
              </a:pPr>
              <a:r>
                <a:rPr lang="en" sz="2400" b="1" u="sng">
                  <a:solidFill>
                    <a:srgbClr val="FF0000"/>
                  </a:solidFill>
                </a:rPr>
                <a:t>HOMOTYPIC MOTIF DENSITY</a:t>
              </a:r>
            </a:p>
            <a:p>
              <a:pPr algn="ctr">
                <a:buClr>
                  <a:schemeClr val="accent3"/>
                </a:buClr>
              </a:pPr>
              <a:endParaRPr sz="2400" b="1" u="sng">
                <a:solidFill>
                  <a:srgbClr val="FF0000"/>
                </a:solidFill>
              </a:endParaRPr>
            </a:p>
            <a:p>
              <a:pPr algn="ctr">
                <a:buClr>
                  <a:schemeClr val="accent3"/>
                </a:buClr>
              </a:pPr>
              <a:r>
                <a:rPr lang="en" sz="2400"/>
                <a:t>Regulatory sequences often contain </a:t>
              </a:r>
              <a:r>
                <a:rPr lang="en" sz="2400" b="1" u="sng"/>
                <a:t>more than one binding instance</a:t>
              </a:r>
              <a:r>
                <a:rPr lang="en" sz="2400"/>
                <a:t> of a TF resulting in </a:t>
              </a:r>
              <a:r>
                <a:rPr lang="en" sz="2400" b="1" u="sng"/>
                <a:t>homotypic clusters of motifs of the same TF</a:t>
              </a:r>
              <a:r>
                <a:rPr lang="en" sz="2400"/>
                <a:t> </a:t>
              </a:r>
            </a:p>
          </p:txBody>
        </p:sp>
        <p:grpSp>
          <p:nvGrpSpPr>
            <p:cNvPr id="226" name="Shape 226"/>
            <p:cNvGrpSpPr/>
            <p:nvPr/>
          </p:nvGrpSpPr>
          <p:grpSpPr>
            <a:xfrm>
              <a:off x="1191725" y="964725"/>
              <a:ext cx="3057900" cy="580500"/>
              <a:chOff x="1295521" y="1974432"/>
              <a:chExt cx="3057900" cy="580500"/>
            </a:xfrm>
          </p:grpSpPr>
          <p:cxnSp>
            <p:nvCxnSpPr>
              <p:cNvPr id="227" name="Shape 227"/>
              <p:cNvCxnSpPr/>
              <p:nvPr/>
            </p:nvCxnSpPr>
            <p:spPr>
              <a:xfrm>
                <a:off x="1295521" y="2432932"/>
                <a:ext cx="3057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pic>
            <p:nvPicPr>
              <p:cNvPr id="228" name="Shape 228" descr="nrg3682-f2.jpg"/>
              <p:cNvPicPr preferRelativeResize="0"/>
              <p:nvPr/>
            </p:nvPicPr>
            <p:blipFill rotWithShape="1">
              <a:blip r:embed="rId3">
                <a:alphaModFix/>
              </a:blip>
              <a:srcRect l="69748" t="13172" r="23751" b="79348"/>
              <a:stretch/>
            </p:blipFill>
            <p:spPr>
              <a:xfrm>
                <a:off x="2217646" y="1974432"/>
                <a:ext cx="637800" cy="580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29" name="Shape 229"/>
            <p:cNvCxnSpPr/>
            <p:nvPr/>
          </p:nvCxnSpPr>
          <p:spPr>
            <a:xfrm>
              <a:off x="1200225" y="1995075"/>
              <a:ext cx="3049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30" name="Shape 230"/>
            <p:cNvCxnSpPr/>
            <p:nvPr/>
          </p:nvCxnSpPr>
          <p:spPr>
            <a:xfrm>
              <a:off x="1191725" y="2524325"/>
              <a:ext cx="3057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231" name="Shape 231"/>
          <p:cNvSpPr txBox="1"/>
          <p:nvPr/>
        </p:nvSpPr>
        <p:spPr>
          <a:xfrm>
            <a:off x="14047343" y="4962855"/>
            <a:ext cx="246400" cy="4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10304972" y="7900152"/>
            <a:ext cx="1018000" cy="246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rgbClr val="7F7F7F"/>
              </a:buClr>
              <a:buSzPct val="25000"/>
            </a:pPr>
            <a:r>
              <a:rPr lang="en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Ecker et al. 2012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0" y="-226400"/>
            <a:ext cx="12192000" cy="144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5333"/>
              <a:t>Key properties of regulatory sequence</a:t>
            </a:r>
          </a:p>
        </p:txBody>
      </p:sp>
      <p:pic>
        <p:nvPicPr>
          <p:cNvPr id="234" name="Shape 234" descr="nrg3682-f2.jpg"/>
          <p:cNvPicPr preferRelativeResize="0"/>
          <p:nvPr/>
        </p:nvPicPr>
        <p:blipFill rotWithShape="1">
          <a:blip r:embed="rId3">
            <a:alphaModFix/>
          </a:blip>
          <a:srcRect l="69748" t="13172" r="23751" b="79348"/>
          <a:stretch/>
        </p:blipFill>
        <p:spPr>
          <a:xfrm>
            <a:off x="6418499" y="1944933"/>
            <a:ext cx="850400" cy="7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 descr="nrg3682-f2.jpg"/>
          <p:cNvPicPr preferRelativeResize="0"/>
          <p:nvPr/>
        </p:nvPicPr>
        <p:blipFill rotWithShape="1">
          <a:blip r:embed="rId3">
            <a:alphaModFix/>
          </a:blip>
          <a:srcRect l="69748" t="14154" r="23751" b="79348"/>
          <a:stretch/>
        </p:blipFill>
        <p:spPr>
          <a:xfrm>
            <a:off x="5805133" y="2718467"/>
            <a:ext cx="850400" cy="6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 descr="nrg3682-f2.jpg"/>
          <p:cNvPicPr preferRelativeResize="0"/>
          <p:nvPr/>
        </p:nvPicPr>
        <p:blipFill rotWithShape="1">
          <a:blip r:embed="rId3">
            <a:alphaModFix/>
          </a:blip>
          <a:srcRect l="69748" t="13172" r="23751" b="79348"/>
          <a:stretch/>
        </p:blipFill>
        <p:spPr>
          <a:xfrm>
            <a:off x="6241432" y="1220000"/>
            <a:ext cx="850400" cy="7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 descr="nrg3682-f2.jpg"/>
          <p:cNvPicPr preferRelativeResize="0"/>
          <p:nvPr/>
        </p:nvPicPr>
        <p:blipFill rotWithShape="1">
          <a:blip r:embed="rId3">
            <a:alphaModFix/>
          </a:blip>
          <a:srcRect l="69748" t="13172" r="23751" b="79348"/>
          <a:stretch/>
        </p:blipFill>
        <p:spPr>
          <a:xfrm>
            <a:off x="5569199" y="1944933"/>
            <a:ext cx="850400" cy="7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 descr="nrg3682-f2.jpg"/>
          <p:cNvPicPr preferRelativeResize="0"/>
          <p:nvPr/>
        </p:nvPicPr>
        <p:blipFill rotWithShape="1">
          <a:blip r:embed="rId3">
            <a:alphaModFix/>
          </a:blip>
          <a:srcRect l="69748" t="13172" r="23751" b="79348"/>
          <a:stretch/>
        </p:blipFill>
        <p:spPr>
          <a:xfrm>
            <a:off x="7268899" y="1944933"/>
            <a:ext cx="850400" cy="7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 descr="nrg3682-f2.jpg"/>
          <p:cNvPicPr preferRelativeResize="0"/>
          <p:nvPr/>
        </p:nvPicPr>
        <p:blipFill rotWithShape="1">
          <a:blip r:embed="rId3">
            <a:alphaModFix/>
          </a:blip>
          <a:srcRect l="69748" t="14154" r="23751" b="79348"/>
          <a:stretch/>
        </p:blipFill>
        <p:spPr>
          <a:xfrm>
            <a:off x="4920500" y="2718467"/>
            <a:ext cx="850400" cy="6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 descr="nrg3682-f2.jpg"/>
          <p:cNvPicPr preferRelativeResize="0"/>
          <p:nvPr/>
        </p:nvPicPr>
        <p:blipFill rotWithShape="1">
          <a:blip r:embed="rId3">
            <a:alphaModFix/>
          </a:blip>
          <a:srcRect l="69748" t="14154" r="23751" b="79348"/>
          <a:stretch/>
        </p:blipFill>
        <p:spPr>
          <a:xfrm>
            <a:off x="6757133" y="2718933"/>
            <a:ext cx="850400" cy="6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 descr="https://lh4.googleusercontent.com/4BJ7jIMbQPQjRpuIHP93C7jPDQlyYFqUNDYmsCihq0es2ZinD7d5nzkQ8rtBCON-oduX6LPvRem9NLNmeU0WOGk-qiIYz1OpaJ569FAgr_WYdSuIW6z9Jb6fJ34d92ncDWx-nDV2dZ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2769" y="3948967"/>
            <a:ext cx="1672000" cy="6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/>
          <p:nvPr/>
        </p:nvSpPr>
        <p:spPr>
          <a:xfrm>
            <a:off x="3291565" y="3348167"/>
            <a:ext cx="1863200" cy="60080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FAFAFA"/>
              </a:gs>
              <a:gs pos="45000">
                <a:srgbClr val="C0C0C0"/>
              </a:gs>
              <a:gs pos="100000">
                <a:srgbClr val="7F7F7F"/>
              </a:gs>
            </a:gsLst>
            <a:lin ang="16200038" scaled="0"/>
          </a:gra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5324100" y="3348167"/>
            <a:ext cx="1608000" cy="600800"/>
          </a:xfrm>
          <a:prstGeom prst="triangle">
            <a:avLst>
              <a:gd name="adj" fmla="val 52539"/>
            </a:avLst>
          </a:prstGeom>
          <a:gradFill>
            <a:gsLst>
              <a:gs pos="0">
                <a:srgbClr val="FAFAFA"/>
              </a:gs>
              <a:gs pos="45000">
                <a:srgbClr val="C0C0C0"/>
              </a:gs>
              <a:gs pos="100000">
                <a:srgbClr val="7F7F7F"/>
              </a:gs>
            </a:gsLst>
            <a:lin ang="16200038" scaled="0"/>
          </a:gra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7037239" y="3348167"/>
            <a:ext cx="1672000" cy="6008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FAFAFA"/>
              </a:gs>
              <a:gs pos="45000">
                <a:srgbClr val="C0C0C0"/>
              </a:gs>
              <a:gs pos="100000">
                <a:srgbClr val="7F7F7F"/>
              </a:gs>
            </a:gsLst>
            <a:lin ang="16200038" scaled="0"/>
          </a:gra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Shape 245" descr="https://lh4.googleusercontent.com/4BJ7jIMbQPQjRpuIHP93C7jPDQlyYFqUNDYmsCihq0es2ZinD7d5nzkQ8rtBCON-oduX6LPvRem9NLNmeU0WOGk-qiIYz1OpaJ569FAgr_WYdSuIW6z9Jb6fJ34d92ncDWx-nDV2dZ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0003" y="3948967"/>
            <a:ext cx="1672000" cy="6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 descr="https://lh4.googleusercontent.com/4BJ7jIMbQPQjRpuIHP93C7jPDQlyYFqUNDYmsCihq0es2ZinD7d5nzkQ8rtBCON-oduX6LPvRem9NLNmeU0WOGk-qiIYz1OpaJ569FAgr_WYdSuIW6z9Jb6fJ34d92ncDWx-nDV2dZ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5636" y="3913267"/>
            <a:ext cx="1672000" cy="60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3751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Shape 252"/>
          <p:cNvGrpSpPr/>
          <p:nvPr/>
        </p:nvGrpSpPr>
        <p:grpSpPr>
          <a:xfrm>
            <a:off x="3539633" y="1170934"/>
            <a:ext cx="4849600" cy="3769940"/>
            <a:chOff x="648175" y="964725"/>
            <a:chExt cx="3637200" cy="2827455"/>
          </a:xfrm>
        </p:grpSpPr>
        <p:sp>
          <p:nvSpPr>
            <p:cNvPr id="253" name="Shape 253"/>
            <p:cNvSpPr/>
            <p:nvPr/>
          </p:nvSpPr>
          <p:spPr>
            <a:xfrm>
              <a:off x="648175" y="3053580"/>
              <a:ext cx="3637200" cy="7385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algn="ctr">
                <a:buClr>
                  <a:schemeClr val="accent3"/>
                </a:buClr>
              </a:pPr>
              <a:endParaRPr sz="2400"/>
            </a:p>
          </p:txBody>
        </p:sp>
        <p:grpSp>
          <p:nvGrpSpPr>
            <p:cNvPr id="254" name="Shape 254"/>
            <p:cNvGrpSpPr/>
            <p:nvPr/>
          </p:nvGrpSpPr>
          <p:grpSpPr>
            <a:xfrm>
              <a:off x="1191725" y="964725"/>
              <a:ext cx="3057900" cy="580500"/>
              <a:chOff x="1295521" y="1974432"/>
              <a:chExt cx="3057900" cy="580500"/>
            </a:xfrm>
          </p:grpSpPr>
          <p:cxnSp>
            <p:nvCxnSpPr>
              <p:cNvPr id="255" name="Shape 255"/>
              <p:cNvCxnSpPr/>
              <p:nvPr/>
            </p:nvCxnSpPr>
            <p:spPr>
              <a:xfrm>
                <a:off x="1295521" y="2432932"/>
                <a:ext cx="3057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pic>
            <p:nvPicPr>
              <p:cNvPr id="256" name="Shape 256" descr="nrg3682-f2.jpg"/>
              <p:cNvPicPr preferRelativeResize="0"/>
              <p:nvPr/>
            </p:nvPicPr>
            <p:blipFill rotWithShape="1">
              <a:blip r:embed="rId3">
                <a:alphaModFix/>
              </a:blip>
              <a:srcRect l="69748" t="13172" r="23751" b="79348"/>
              <a:stretch/>
            </p:blipFill>
            <p:spPr>
              <a:xfrm>
                <a:off x="2217646" y="1974432"/>
                <a:ext cx="637800" cy="580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57" name="Shape 257"/>
            <p:cNvCxnSpPr/>
            <p:nvPr/>
          </p:nvCxnSpPr>
          <p:spPr>
            <a:xfrm>
              <a:off x="1200225" y="1995075"/>
              <a:ext cx="3049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58" name="Shape 258"/>
            <p:cNvCxnSpPr/>
            <p:nvPr/>
          </p:nvCxnSpPr>
          <p:spPr>
            <a:xfrm>
              <a:off x="1191725" y="2524325"/>
              <a:ext cx="3057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259" name="Shape 259"/>
          <p:cNvSpPr txBox="1"/>
          <p:nvPr/>
        </p:nvSpPr>
        <p:spPr>
          <a:xfrm>
            <a:off x="14047343" y="4962855"/>
            <a:ext cx="246400" cy="4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10304972" y="7900152"/>
            <a:ext cx="1018000" cy="246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rgbClr val="7F7F7F"/>
              </a:buClr>
              <a:buSzPct val="25000"/>
            </a:pPr>
            <a:r>
              <a:rPr lang="en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Ecker et al. 2012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0" y="-226400"/>
            <a:ext cx="12192000" cy="144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5333"/>
              <a:t>Key properties of regulatory sequence</a:t>
            </a:r>
          </a:p>
        </p:txBody>
      </p:sp>
      <p:pic>
        <p:nvPicPr>
          <p:cNvPr id="262" name="Shape 262" descr="nrg3682-f2.jpg"/>
          <p:cNvPicPr preferRelativeResize="0"/>
          <p:nvPr/>
        </p:nvPicPr>
        <p:blipFill rotWithShape="1">
          <a:blip r:embed="rId3">
            <a:alphaModFix/>
          </a:blip>
          <a:srcRect l="69748" t="13172" r="23751" b="79348"/>
          <a:stretch/>
        </p:blipFill>
        <p:spPr>
          <a:xfrm>
            <a:off x="6418499" y="1944933"/>
            <a:ext cx="850400" cy="7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 descr="nrg3682-f2.jpg"/>
          <p:cNvPicPr preferRelativeResize="0"/>
          <p:nvPr/>
        </p:nvPicPr>
        <p:blipFill rotWithShape="1">
          <a:blip r:embed="rId3">
            <a:alphaModFix/>
          </a:blip>
          <a:srcRect l="63998" t="13172" r="30019" b="79348"/>
          <a:stretch/>
        </p:blipFill>
        <p:spPr>
          <a:xfrm>
            <a:off x="7122400" y="1220000"/>
            <a:ext cx="782400" cy="7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 descr="nrg3682-f2.jpg"/>
          <p:cNvPicPr preferRelativeResize="0"/>
          <p:nvPr/>
        </p:nvPicPr>
        <p:blipFill rotWithShape="1">
          <a:blip r:embed="rId3">
            <a:alphaModFix/>
          </a:blip>
          <a:srcRect l="69748" t="14154" r="23751" b="79348"/>
          <a:stretch/>
        </p:blipFill>
        <p:spPr>
          <a:xfrm>
            <a:off x="7122400" y="2718467"/>
            <a:ext cx="850400" cy="6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 descr="nrg3682-f2.jpg"/>
          <p:cNvPicPr preferRelativeResize="0"/>
          <p:nvPr/>
        </p:nvPicPr>
        <p:blipFill rotWithShape="1">
          <a:blip r:embed="rId3">
            <a:alphaModFix/>
          </a:blip>
          <a:srcRect l="75825" t="13172" r="17675" b="79348"/>
          <a:stretch/>
        </p:blipFill>
        <p:spPr>
          <a:xfrm>
            <a:off x="4434033" y="1220000"/>
            <a:ext cx="850400" cy="7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 descr="nrg3682-f2.jpg"/>
          <p:cNvPicPr preferRelativeResize="0"/>
          <p:nvPr/>
        </p:nvPicPr>
        <p:blipFill rotWithShape="1">
          <a:blip r:embed="rId3">
            <a:alphaModFix/>
          </a:blip>
          <a:srcRect l="75825" t="13172" r="17675" b="79348"/>
          <a:stretch/>
        </p:blipFill>
        <p:spPr>
          <a:xfrm>
            <a:off x="7268900" y="1944933"/>
            <a:ext cx="850400" cy="7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 descr="nrg3682-f2.jpg"/>
          <p:cNvPicPr preferRelativeResize="0"/>
          <p:nvPr/>
        </p:nvPicPr>
        <p:blipFill rotWithShape="1">
          <a:blip r:embed="rId3">
            <a:alphaModFix/>
          </a:blip>
          <a:srcRect l="63998" t="13172" r="30019" b="79348"/>
          <a:stretch/>
        </p:blipFill>
        <p:spPr>
          <a:xfrm>
            <a:off x="4624867" y="1944933"/>
            <a:ext cx="782400" cy="7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 descr="nrg3682-f2.jpg"/>
          <p:cNvPicPr preferRelativeResize="0"/>
          <p:nvPr/>
        </p:nvPicPr>
        <p:blipFill rotWithShape="1">
          <a:blip r:embed="rId3">
            <a:alphaModFix/>
          </a:blip>
          <a:srcRect l="63998" t="13172" r="30019" b="79348"/>
          <a:stretch/>
        </p:blipFill>
        <p:spPr>
          <a:xfrm>
            <a:off x="4828067" y="2667667"/>
            <a:ext cx="782400" cy="7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 descr="nrg3682-f2.jpg"/>
          <p:cNvPicPr preferRelativeResize="0"/>
          <p:nvPr/>
        </p:nvPicPr>
        <p:blipFill rotWithShape="1">
          <a:blip r:embed="rId3">
            <a:alphaModFix/>
          </a:blip>
          <a:srcRect l="75825" t="13172" r="17675" b="79348"/>
          <a:stretch/>
        </p:blipFill>
        <p:spPr>
          <a:xfrm>
            <a:off x="5839633" y="2667667"/>
            <a:ext cx="850400" cy="7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 descr="https://lh4.googleusercontent.com/4BJ7jIMbQPQjRpuIHP93C7jPDQlyYFqUNDYmsCihq0es2ZinD7d5nzkQ8rtBCON-oduX6LPvRem9NLNmeU0WOGk-qiIYz1OpaJ569FAgr_WYdSuIW6z9Jb6fJ34d92ncDWx-nDV2dZ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6099" y="3834600"/>
            <a:ext cx="1638400" cy="5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 descr="https://lh3.googleusercontent.com/N49HOOuyKekG9fmJ3zOr7TYmhU-BJ1MCsvhN-vE-upCUvRKPwNsrez0fBfaO1Y3kNkd51TItSU3Hpn4ezKqt0XxqbLvOcOGE7pSH50ZIuoO2nkFUaoG4d81fVip9BseYjvpbpvWrNF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10465" y="3834601"/>
            <a:ext cx="1518800" cy="63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 rotWithShape="1">
          <a:blip r:embed="rId6">
            <a:alphaModFix/>
          </a:blip>
          <a:srcRect l="2562" b="4196"/>
          <a:stretch/>
        </p:blipFill>
        <p:spPr>
          <a:xfrm>
            <a:off x="7363932" y="3873799"/>
            <a:ext cx="965533" cy="5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/>
          <p:nvPr/>
        </p:nvSpPr>
        <p:spPr>
          <a:xfrm>
            <a:off x="3941800" y="3363800"/>
            <a:ext cx="1465600" cy="470800"/>
          </a:xfrm>
          <a:prstGeom prst="triangle">
            <a:avLst>
              <a:gd name="adj" fmla="val 82753"/>
            </a:avLst>
          </a:prstGeom>
          <a:gradFill>
            <a:gsLst>
              <a:gs pos="0">
                <a:srgbClr val="FAFAFA"/>
              </a:gs>
              <a:gs pos="45000">
                <a:srgbClr val="C0C0C0"/>
              </a:gs>
              <a:gs pos="100000">
                <a:srgbClr val="7F7F7F"/>
              </a:gs>
            </a:gsLst>
            <a:lin ang="16200038" scaled="0"/>
          </a:gra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311333" y="3363800"/>
            <a:ext cx="1018000" cy="470800"/>
          </a:xfrm>
          <a:prstGeom prst="triangle">
            <a:avLst>
              <a:gd name="adj" fmla="val 28179"/>
            </a:avLst>
          </a:prstGeom>
          <a:gradFill>
            <a:gsLst>
              <a:gs pos="0">
                <a:srgbClr val="FAFAFA"/>
              </a:gs>
              <a:gs pos="45000">
                <a:srgbClr val="C0C0C0"/>
              </a:gs>
              <a:gs pos="100000">
                <a:srgbClr val="7F7F7F"/>
              </a:gs>
            </a:gsLst>
            <a:lin ang="16200038" scaled="0"/>
          </a:gra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5735267" y="3308400"/>
            <a:ext cx="1387200" cy="510000"/>
          </a:xfrm>
          <a:prstGeom prst="triangle">
            <a:avLst>
              <a:gd name="adj" fmla="val 43649"/>
            </a:avLst>
          </a:prstGeom>
          <a:gradFill>
            <a:gsLst>
              <a:gs pos="0">
                <a:srgbClr val="FAFAFA"/>
              </a:gs>
              <a:gs pos="45000">
                <a:srgbClr val="C0C0C0"/>
              </a:gs>
              <a:gs pos="100000">
                <a:srgbClr val="7F7F7F"/>
              </a:gs>
            </a:gsLst>
            <a:lin ang="16200038" scaled="0"/>
          </a:gra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2639767" y="4834900"/>
            <a:ext cx="7999600" cy="9848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algn="ctr">
              <a:buClr>
                <a:schemeClr val="accent3"/>
              </a:buClr>
            </a:pPr>
            <a:r>
              <a:rPr lang="en" sz="2400" b="1" u="sng">
                <a:solidFill>
                  <a:srgbClr val="FF0000"/>
                </a:solidFill>
              </a:rPr>
              <a:t>HETEROTYPIC MOTIF COMBINATIONS</a:t>
            </a:r>
          </a:p>
          <a:p>
            <a:pPr algn="ctr">
              <a:buClr>
                <a:schemeClr val="accent3"/>
              </a:buClr>
            </a:pPr>
            <a:endParaRPr sz="2400" b="1" u="sng">
              <a:solidFill>
                <a:srgbClr val="FF0000"/>
              </a:solidFill>
            </a:endParaRPr>
          </a:p>
          <a:p>
            <a:pPr algn="ctr">
              <a:buClr>
                <a:schemeClr val="accent3"/>
              </a:buClr>
            </a:pPr>
            <a:r>
              <a:rPr lang="en" sz="2400"/>
              <a:t>Regulatory sequences often bound by </a:t>
            </a:r>
            <a:r>
              <a:rPr lang="en" sz="2400" b="1" u="sng"/>
              <a:t>combinations of TFs</a:t>
            </a:r>
            <a:r>
              <a:rPr lang="en" sz="2400"/>
              <a:t> resulting in </a:t>
            </a:r>
            <a:r>
              <a:rPr lang="en" sz="2400" b="1" u="sng"/>
              <a:t>heterotypic clusters of motifs of different TFs</a:t>
            </a:r>
            <a:r>
              <a:rPr lang="en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3200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/>
        </p:nvSpPr>
        <p:spPr>
          <a:xfrm>
            <a:off x="14047343" y="4962855"/>
            <a:ext cx="246400" cy="4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10304972" y="7900152"/>
            <a:ext cx="1018000" cy="246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rgbClr val="7F7F7F"/>
              </a:buClr>
              <a:buSzPct val="25000"/>
            </a:pPr>
            <a:r>
              <a:rPr lang="en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Ecker et al. 2012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0" y="-226400"/>
            <a:ext cx="12192000" cy="144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5333"/>
              <a:t>Key properties of regulatory sequence</a:t>
            </a:r>
          </a:p>
        </p:txBody>
      </p:sp>
      <p:pic>
        <p:nvPicPr>
          <p:cNvPr id="285" name="Shape 285" descr="https://lh4.googleusercontent.com/4BJ7jIMbQPQjRpuIHP93C7jPDQlyYFqUNDYmsCihq0es2ZinD7d5nzkQ8rtBCON-oduX6LPvRem9NLNmeU0WOGk-qiIYz1OpaJ569FAgr_WYdSuIW6z9Jb6fJ34d92ncDWx-nDV2dZ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673" y="3966601"/>
            <a:ext cx="3066000" cy="1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 descr="https://lh3.googleusercontent.com/N49HOOuyKekG9fmJ3zOr7TYmhU-BJ1MCsvhN-vE-upCUvRKPwNsrez0fBfaO1Y3kNkd51TItSU3Hpn4ezKqt0XxqbLvOcOGE7pSH50ZIuoO2nkFUaoG4d81fVip9BseYjvpbpvWrNF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0123" y="3953779"/>
            <a:ext cx="2651200" cy="11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/>
          <p:nvPr/>
        </p:nvSpPr>
        <p:spPr>
          <a:xfrm>
            <a:off x="3185300" y="3462171"/>
            <a:ext cx="2850000" cy="504800"/>
          </a:xfrm>
          <a:prstGeom prst="triangle">
            <a:avLst>
              <a:gd name="adj" fmla="val 91943"/>
            </a:avLst>
          </a:prstGeom>
          <a:gradFill>
            <a:gsLst>
              <a:gs pos="0">
                <a:srgbClr val="FAFAFA"/>
              </a:gs>
              <a:gs pos="45000">
                <a:srgbClr val="C0C0C0"/>
              </a:gs>
              <a:gs pos="100000">
                <a:srgbClr val="7F7F7F"/>
              </a:gs>
            </a:gsLst>
            <a:lin ang="16200038" scaled="0"/>
          </a:gra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555812" y="5188233"/>
            <a:ext cx="11232775" cy="9848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algn="ctr">
              <a:buClr>
                <a:schemeClr val="accent3"/>
              </a:buClr>
            </a:pPr>
            <a:r>
              <a:rPr lang="en" sz="2400" b="1" u="sng" dirty="0">
                <a:solidFill>
                  <a:srgbClr val="FF0000"/>
                </a:solidFill>
              </a:rPr>
              <a:t>SPATIAL GRAMMARS OF HETEROTYPIC MOTIF COMBINATIONS</a:t>
            </a:r>
          </a:p>
          <a:p>
            <a:pPr algn="ctr">
              <a:buClr>
                <a:schemeClr val="accent3"/>
              </a:buClr>
            </a:pPr>
            <a:endParaRPr sz="2400" dirty="0">
              <a:solidFill>
                <a:srgbClr val="FF0000"/>
              </a:solidFill>
            </a:endParaRPr>
          </a:p>
          <a:p>
            <a:pPr algn="ctr">
              <a:buClr>
                <a:schemeClr val="accent3"/>
              </a:buClr>
            </a:pPr>
            <a:r>
              <a:rPr lang="en" sz="2400" dirty="0"/>
              <a:t>Regulatory sequences are often bound by </a:t>
            </a:r>
            <a:r>
              <a:rPr lang="en" sz="2400" b="1" u="sng" dirty="0"/>
              <a:t>combinations of TFs</a:t>
            </a:r>
            <a:r>
              <a:rPr lang="en" sz="2400" dirty="0"/>
              <a:t> with specific </a:t>
            </a:r>
            <a:r>
              <a:rPr lang="en" sz="2400" b="1" u="sng" dirty="0"/>
              <a:t>spatial and positional constraints</a:t>
            </a:r>
            <a:r>
              <a:rPr lang="en" sz="2400" dirty="0"/>
              <a:t> resulting in distinct </a:t>
            </a:r>
            <a:r>
              <a:rPr lang="en" sz="2400" b="1" u="sng" dirty="0"/>
              <a:t>motif grammars</a:t>
            </a:r>
          </a:p>
        </p:txBody>
      </p:sp>
      <p:cxnSp>
        <p:nvCxnSpPr>
          <p:cNvPr id="289" name="Shape 289"/>
          <p:cNvCxnSpPr/>
          <p:nvPr/>
        </p:nvCxnSpPr>
        <p:spPr>
          <a:xfrm>
            <a:off x="4253033" y="1782267"/>
            <a:ext cx="4088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90" name="Shape 290"/>
          <p:cNvCxnSpPr/>
          <p:nvPr/>
        </p:nvCxnSpPr>
        <p:spPr>
          <a:xfrm>
            <a:off x="4264367" y="2544733"/>
            <a:ext cx="40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291" name="Shape 291"/>
          <p:cNvGrpSpPr/>
          <p:nvPr/>
        </p:nvGrpSpPr>
        <p:grpSpPr>
          <a:xfrm>
            <a:off x="4264367" y="2688167"/>
            <a:ext cx="4077200" cy="774000"/>
            <a:chOff x="1295521" y="2011247"/>
            <a:chExt cx="3057900" cy="580500"/>
          </a:xfrm>
        </p:grpSpPr>
        <p:cxnSp>
          <p:nvCxnSpPr>
            <p:cNvPr id="292" name="Shape 292"/>
            <p:cNvCxnSpPr/>
            <p:nvPr/>
          </p:nvCxnSpPr>
          <p:spPr>
            <a:xfrm>
              <a:off x="1295521" y="2432922"/>
              <a:ext cx="3057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pic>
          <p:nvPicPr>
            <p:cNvPr id="293" name="Shape 293" descr="nrg3682-f2.jpg"/>
            <p:cNvPicPr preferRelativeResize="0"/>
            <p:nvPr/>
          </p:nvPicPr>
          <p:blipFill rotWithShape="1">
            <a:blip r:embed="rId5">
              <a:alphaModFix/>
            </a:blip>
            <a:srcRect l="69748" t="13172" r="17017" b="79348"/>
            <a:stretch/>
          </p:blipFill>
          <p:spPr>
            <a:xfrm>
              <a:off x="2163171" y="2011247"/>
              <a:ext cx="1298700" cy="580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4" name="Shape 294" descr="nrg3682-f2.jpg"/>
          <p:cNvPicPr preferRelativeResize="0"/>
          <p:nvPr/>
        </p:nvPicPr>
        <p:blipFill rotWithShape="1">
          <a:blip r:embed="rId5">
            <a:alphaModFix/>
          </a:blip>
          <a:srcRect l="76049" t="13172" r="17016" b="79348"/>
          <a:stretch/>
        </p:blipFill>
        <p:spPr>
          <a:xfrm>
            <a:off x="7133799" y="1960433"/>
            <a:ext cx="907200" cy="7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 descr="nrg3682-f2.jpg"/>
          <p:cNvPicPr preferRelativeResize="0"/>
          <p:nvPr/>
        </p:nvPicPr>
        <p:blipFill rotWithShape="1">
          <a:blip r:embed="rId5">
            <a:alphaModFix/>
          </a:blip>
          <a:srcRect l="69748" t="13172" r="24391" b="79348"/>
          <a:stretch/>
        </p:blipFill>
        <p:spPr>
          <a:xfrm>
            <a:off x="6423665" y="1960433"/>
            <a:ext cx="766800" cy="7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 descr="nrg3682-f2.jpg"/>
          <p:cNvPicPr preferRelativeResize="0"/>
          <p:nvPr/>
        </p:nvPicPr>
        <p:blipFill rotWithShape="1">
          <a:blip r:embed="rId5">
            <a:alphaModFix/>
          </a:blip>
          <a:srcRect l="76049" t="13172" r="17016" b="79348"/>
          <a:stretch/>
        </p:blipFill>
        <p:spPr>
          <a:xfrm>
            <a:off x="5342865" y="1186433"/>
            <a:ext cx="907200" cy="7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 descr="nrg3682-f2.jpg"/>
          <p:cNvPicPr preferRelativeResize="0"/>
          <p:nvPr/>
        </p:nvPicPr>
        <p:blipFill rotWithShape="1">
          <a:blip r:embed="rId5">
            <a:alphaModFix/>
          </a:blip>
          <a:srcRect l="69748" t="13172" r="24391" b="79348"/>
          <a:stretch/>
        </p:blipFill>
        <p:spPr>
          <a:xfrm>
            <a:off x="4632732" y="1186433"/>
            <a:ext cx="766800" cy="7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/>
          <p:nvPr/>
        </p:nvSpPr>
        <p:spPr>
          <a:xfrm>
            <a:off x="6120133" y="3307197"/>
            <a:ext cx="2651200" cy="652400"/>
          </a:xfrm>
          <a:prstGeom prst="triangle">
            <a:avLst>
              <a:gd name="adj" fmla="val 20095"/>
            </a:avLst>
          </a:prstGeom>
          <a:gradFill>
            <a:gsLst>
              <a:gs pos="0">
                <a:srgbClr val="FAFAFA"/>
              </a:gs>
              <a:gs pos="45000">
                <a:srgbClr val="C0C0C0"/>
              </a:gs>
              <a:gs pos="100000">
                <a:srgbClr val="7F7F7F"/>
              </a:gs>
            </a:gsLst>
            <a:lin ang="16200038" scaled="0"/>
          </a:gra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" name="Shape 299"/>
          <p:cNvCxnSpPr>
            <a:stCxn id="297" idx="0"/>
            <a:endCxn id="296" idx="0"/>
          </p:cNvCxnSpPr>
          <p:nvPr/>
        </p:nvCxnSpPr>
        <p:spPr>
          <a:xfrm>
            <a:off x="5016132" y="1186433"/>
            <a:ext cx="78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300" name="Shape 300"/>
          <p:cNvCxnSpPr/>
          <p:nvPr/>
        </p:nvCxnSpPr>
        <p:spPr>
          <a:xfrm>
            <a:off x="6690799" y="1960433"/>
            <a:ext cx="78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301" name="Shape 301"/>
          <p:cNvCxnSpPr/>
          <p:nvPr/>
        </p:nvCxnSpPr>
        <p:spPr>
          <a:xfrm>
            <a:off x="5705799" y="2763616"/>
            <a:ext cx="78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769349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/>
        </p:nvSpPr>
        <p:spPr>
          <a:xfrm>
            <a:off x="415600" y="218961"/>
            <a:ext cx="11360800" cy="144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5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simple classifier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" sz="5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(An artificial neuron)</a:t>
            </a:r>
          </a:p>
        </p:txBody>
      </p:sp>
      <p:sp>
        <p:nvSpPr>
          <p:cNvPr id="398" name="Shape 398"/>
          <p:cNvSpPr/>
          <p:nvPr/>
        </p:nvSpPr>
        <p:spPr>
          <a:xfrm>
            <a:off x="1437225" y="1904605"/>
            <a:ext cx="2767600" cy="5335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029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399" name="Shape 399"/>
          <p:cNvSpPr/>
          <p:nvPr/>
        </p:nvSpPr>
        <p:spPr>
          <a:xfrm>
            <a:off x="715657" y="2963784"/>
            <a:ext cx="4523600" cy="492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669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grpSp>
        <p:nvGrpSpPr>
          <p:cNvPr id="400" name="Shape 400"/>
          <p:cNvGrpSpPr/>
          <p:nvPr/>
        </p:nvGrpSpPr>
        <p:grpSpPr>
          <a:xfrm>
            <a:off x="705340" y="4173068"/>
            <a:ext cx="3631336" cy="1932800"/>
            <a:chOff x="765083" y="3268075"/>
            <a:chExt cx="2723502" cy="1449600"/>
          </a:xfrm>
        </p:grpSpPr>
        <p:grpSp>
          <p:nvGrpSpPr>
            <p:cNvPr id="401" name="Shape 401"/>
            <p:cNvGrpSpPr/>
            <p:nvPr/>
          </p:nvGrpSpPr>
          <p:grpSpPr>
            <a:xfrm>
              <a:off x="765083" y="3268075"/>
              <a:ext cx="2723502" cy="1449600"/>
              <a:chOff x="2816461" y="1635445"/>
              <a:chExt cx="2723502" cy="1449600"/>
            </a:xfrm>
          </p:grpSpPr>
          <p:pic>
            <p:nvPicPr>
              <p:cNvPr id="402" name="Shape 402"/>
              <p:cNvPicPr preferRelativeResize="0"/>
              <p:nvPr/>
            </p:nvPicPr>
            <p:blipFill rotWithShape="1">
              <a:blip r:embed="rId5">
                <a:alphaModFix/>
              </a:blip>
              <a:srcRect l="8022" t="60099" r="52973" b="5887"/>
              <a:stretch/>
            </p:blipFill>
            <p:spPr>
              <a:xfrm>
                <a:off x="2816461" y="1635445"/>
                <a:ext cx="2276400" cy="1449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3" name="Shape 403"/>
              <p:cNvSpPr txBox="1"/>
              <p:nvPr/>
            </p:nvSpPr>
            <p:spPr>
              <a:xfrm>
                <a:off x="5060564" y="2129413"/>
                <a:ext cx="479400" cy="461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121900" tIns="60933" rIns="121900" bIns="60933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ct val="25000"/>
                </a:pPr>
                <a:r>
                  <a:rPr lang="en" sz="3200"/>
                  <a:t>Z</a:t>
                </a:r>
              </a:p>
            </p:txBody>
          </p:sp>
        </p:grpSp>
        <p:sp>
          <p:nvSpPr>
            <p:cNvPr id="404" name="Shape 404"/>
            <p:cNvSpPr/>
            <p:nvPr/>
          </p:nvSpPr>
          <p:spPr>
            <a:xfrm>
              <a:off x="1375165" y="3436542"/>
              <a:ext cx="440099" cy="3078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405" name="Shape 405"/>
            <p:cNvSpPr/>
            <p:nvPr/>
          </p:nvSpPr>
          <p:spPr>
            <a:xfrm>
              <a:off x="1186262" y="3605010"/>
              <a:ext cx="444300" cy="307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406" name="Shape 406"/>
            <p:cNvSpPr/>
            <p:nvPr/>
          </p:nvSpPr>
          <p:spPr>
            <a:xfrm>
              <a:off x="1101899" y="3811751"/>
              <a:ext cx="444300" cy="3078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407" name="Shape 407"/>
            <p:cNvSpPr/>
            <p:nvPr/>
          </p:nvSpPr>
          <p:spPr>
            <a:xfrm>
              <a:off x="772822" y="4394103"/>
              <a:ext cx="334500" cy="3078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</p:grpSp>
      <p:grpSp>
        <p:nvGrpSpPr>
          <p:cNvPr id="408" name="Shape 408"/>
          <p:cNvGrpSpPr/>
          <p:nvPr/>
        </p:nvGrpSpPr>
        <p:grpSpPr>
          <a:xfrm>
            <a:off x="1426901" y="2384701"/>
            <a:ext cx="5305592" cy="1200633"/>
            <a:chOff x="1070175" y="1788525"/>
            <a:chExt cx="3979194" cy="900475"/>
          </a:xfrm>
        </p:grpSpPr>
        <p:sp>
          <p:nvSpPr>
            <p:cNvPr id="409" name="Shape 409"/>
            <p:cNvSpPr txBox="1"/>
            <p:nvPr/>
          </p:nvSpPr>
          <p:spPr>
            <a:xfrm>
              <a:off x="3638549" y="1788525"/>
              <a:ext cx="1410820" cy="3252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r>
                <a:rPr lang="en" sz="2400" b="1" u="sng" dirty="0">
                  <a:solidFill>
                    <a:srgbClr val="FF0000"/>
                  </a:solidFill>
                </a:rPr>
                <a:t>parameters</a:t>
              </a:r>
            </a:p>
            <a:p>
              <a:pPr>
                <a:buClr>
                  <a:srgbClr val="000000"/>
                </a:buClr>
              </a:pPr>
              <a:endParaRPr sz="2400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10701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" name="Shape 411"/>
            <p:cNvSpPr/>
            <p:nvPr/>
          </p:nvSpPr>
          <p:spPr>
            <a:xfrm>
              <a:off x="19181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" name="Shape 412"/>
            <p:cNvSpPr/>
            <p:nvPr/>
          </p:nvSpPr>
          <p:spPr>
            <a:xfrm>
              <a:off x="27661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" name="Shape 413"/>
            <p:cNvSpPr/>
            <p:nvPr/>
          </p:nvSpPr>
          <p:spPr>
            <a:xfrm>
              <a:off x="35807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414" name="Shape 414"/>
            <p:cNvCxnSpPr>
              <a:stCxn id="409" idx="1"/>
              <a:endCxn id="410" idx="7"/>
            </p:cNvCxnSpPr>
            <p:nvPr/>
          </p:nvCxnSpPr>
          <p:spPr>
            <a:xfrm flipH="1">
              <a:off x="1332899" y="1951125"/>
              <a:ext cx="2305651" cy="34379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15" name="Shape 415"/>
            <p:cNvCxnSpPr>
              <a:stCxn id="409" idx="1"/>
              <a:endCxn id="411" idx="7"/>
            </p:cNvCxnSpPr>
            <p:nvPr/>
          </p:nvCxnSpPr>
          <p:spPr>
            <a:xfrm flipH="1">
              <a:off x="2180899" y="1951125"/>
              <a:ext cx="1457651" cy="34379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16" name="Shape 416"/>
            <p:cNvCxnSpPr>
              <a:stCxn id="409" idx="1"/>
              <a:endCxn id="412" idx="7"/>
            </p:cNvCxnSpPr>
            <p:nvPr/>
          </p:nvCxnSpPr>
          <p:spPr>
            <a:xfrm flipH="1">
              <a:off x="3028898" y="1951125"/>
              <a:ext cx="609651" cy="34379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17" name="Shape 417"/>
            <p:cNvCxnSpPr>
              <a:stCxn id="409" idx="1"/>
              <a:endCxn id="413" idx="0"/>
            </p:cNvCxnSpPr>
            <p:nvPr/>
          </p:nvCxnSpPr>
          <p:spPr>
            <a:xfrm>
              <a:off x="3638549" y="1951125"/>
              <a:ext cx="96126" cy="27617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418" name="Shape 418"/>
          <p:cNvSpPr txBox="1"/>
          <p:nvPr/>
        </p:nvSpPr>
        <p:spPr>
          <a:xfrm>
            <a:off x="2193833" y="3748700"/>
            <a:ext cx="1872800" cy="599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Linear function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3549400" y="6208533"/>
            <a:ext cx="7620624" cy="53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2400" b="1" u="sng" dirty="0">
                <a:solidFill>
                  <a:srgbClr val="FF0000"/>
                </a:solidFill>
              </a:rPr>
              <a:t>Training</a:t>
            </a:r>
            <a:r>
              <a:rPr lang="en" sz="2400" dirty="0">
                <a:solidFill>
                  <a:schemeClr val="dk1"/>
                </a:solidFill>
              </a:rPr>
              <a:t> the neuron means learning the optimal w’s and b</a:t>
            </a:r>
          </a:p>
        </p:txBody>
      </p:sp>
    </p:spTree>
    <p:extLst>
      <p:ext uri="{BB962C8B-B14F-4D97-AF65-F5344CB8AC3E}">
        <p14:creationId xmlns:p14="http://schemas.microsoft.com/office/powerpoint/2010/main" val="12105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/>
        </p:nvSpPr>
        <p:spPr>
          <a:xfrm>
            <a:off x="415600" y="218961"/>
            <a:ext cx="11360800" cy="144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5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simple classifier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" sz="5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(An artificial neuron)</a:t>
            </a:r>
          </a:p>
        </p:txBody>
      </p:sp>
      <p:sp>
        <p:nvSpPr>
          <p:cNvPr id="425" name="Shape 425"/>
          <p:cNvSpPr/>
          <p:nvPr/>
        </p:nvSpPr>
        <p:spPr>
          <a:xfrm>
            <a:off x="1437225" y="1904605"/>
            <a:ext cx="2767600" cy="5335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029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426" name="Shape 426"/>
          <p:cNvSpPr/>
          <p:nvPr/>
        </p:nvSpPr>
        <p:spPr>
          <a:xfrm>
            <a:off x="1959118" y="3533497"/>
            <a:ext cx="1548399" cy="492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119999" r="-43449" b="-189988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7311145" y="1665368"/>
            <a:ext cx="4536400" cy="410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algn="ctr">
              <a:buClr>
                <a:srgbClr val="FF0000"/>
              </a:buClr>
            </a:pPr>
            <a:r>
              <a:rPr lang="en" sz="2400">
                <a:solidFill>
                  <a:srgbClr val="FF0000"/>
                </a:solidFill>
              </a:rPr>
              <a:t>Logistic / Sigmoid</a:t>
            </a:r>
          </a:p>
          <a:p>
            <a:pPr algn="ctr">
              <a:buClr>
                <a:srgbClr val="FF0000"/>
              </a:buClr>
            </a:pPr>
            <a:r>
              <a:rPr lang="en" sz="2400"/>
              <a:t>Useful for predicting probabilities</a:t>
            </a:r>
          </a:p>
        </p:txBody>
      </p:sp>
      <p:sp>
        <p:nvSpPr>
          <p:cNvPr id="428" name="Shape 428"/>
          <p:cNvSpPr/>
          <p:nvPr/>
        </p:nvSpPr>
        <p:spPr>
          <a:xfrm>
            <a:off x="9153167" y="5318277"/>
            <a:ext cx="520800" cy="492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grpSp>
        <p:nvGrpSpPr>
          <p:cNvPr id="429" name="Shape 429"/>
          <p:cNvGrpSpPr/>
          <p:nvPr/>
        </p:nvGrpSpPr>
        <p:grpSpPr>
          <a:xfrm>
            <a:off x="705340" y="4173068"/>
            <a:ext cx="3631336" cy="1932800"/>
            <a:chOff x="765083" y="3268075"/>
            <a:chExt cx="2723502" cy="1449600"/>
          </a:xfrm>
        </p:grpSpPr>
        <p:grpSp>
          <p:nvGrpSpPr>
            <p:cNvPr id="430" name="Shape 430"/>
            <p:cNvGrpSpPr/>
            <p:nvPr/>
          </p:nvGrpSpPr>
          <p:grpSpPr>
            <a:xfrm>
              <a:off x="765083" y="3268075"/>
              <a:ext cx="2723502" cy="1449600"/>
              <a:chOff x="2816461" y="1635445"/>
              <a:chExt cx="2723502" cy="1449600"/>
            </a:xfrm>
          </p:grpSpPr>
          <p:pic>
            <p:nvPicPr>
              <p:cNvPr id="431" name="Shape 431"/>
              <p:cNvPicPr preferRelativeResize="0"/>
              <p:nvPr/>
            </p:nvPicPr>
            <p:blipFill rotWithShape="1">
              <a:blip r:embed="rId6">
                <a:alphaModFix/>
              </a:blip>
              <a:srcRect l="8022" t="60099" r="52973" b="5887"/>
              <a:stretch/>
            </p:blipFill>
            <p:spPr>
              <a:xfrm>
                <a:off x="2816461" y="1635445"/>
                <a:ext cx="2276400" cy="1449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2" name="Shape 432"/>
              <p:cNvSpPr txBox="1"/>
              <p:nvPr/>
            </p:nvSpPr>
            <p:spPr>
              <a:xfrm>
                <a:off x="5060564" y="2129413"/>
                <a:ext cx="479400" cy="461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121900" tIns="60933" rIns="121900" bIns="60933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ct val="25000"/>
                </a:pPr>
                <a:r>
                  <a:rPr lang="en" sz="3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Y</a:t>
                </a:r>
              </a:p>
            </p:txBody>
          </p:sp>
        </p:grpSp>
        <p:sp>
          <p:nvSpPr>
            <p:cNvPr id="433" name="Shape 433"/>
            <p:cNvSpPr/>
            <p:nvPr/>
          </p:nvSpPr>
          <p:spPr>
            <a:xfrm>
              <a:off x="1375165" y="3436542"/>
              <a:ext cx="440099" cy="307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434" name="Shape 434"/>
            <p:cNvSpPr/>
            <p:nvPr/>
          </p:nvSpPr>
          <p:spPr>
            <a:xfrm>
              <a:off x="1186262" y="3605010"/>
              <a:ext cx="444300" cy="3078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435" name="Shape 435"/>
            <p:cNvSpPr/>
            <p:nvPr/>
          </p:nvSpPr>
          <p:spPr>
            <a:xfrm>
              <a:off x="1101899" y="3811751"/>
              <a:ext cx="444300" cy="3078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436" name="Shape 436"/>
            <p:cNvSpPr/>
            <p:nvPr/>
          </p:nvSpPr>
          <p:spPr>
            <a:xfrm>
              <a:off x="772822" y="4394103"/>
              <a:ext cx="334500" cy="3078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</p:grpSp>
      <p:pic>
        <p:nvPicPr>
          <p:cNvPr id="437" name="Shape 4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77883" y="2584367"/>
            <a:ext cx="4178300" cy="2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Shape 438"/>
          <p:cNvSpPr/>
          <p:nvPr/>
        </p:nvSpPr>
        <p:spPr>
          <a:xfrm>
            <a:off x="8362881" y="3594695"/>
            <a:ext cx="953200" cy="4924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t="-118020" r="-70337" b="-185221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6156400" y="3637349"/>
            <a:ext cx="2479600" cy="599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Non-linear function</a:t>
            </a:r>
          </a:p>
        </p:txBody>
      </p:sp>
      <p:sp>
        <p:nvSpPr>
          <p:cNvPr id="440" name="Shape 440"/>
          <p:cNvSpPr/>
          <p:nvPr/>
        </p:nvSpPr>
        <p:spPr>
          <a:xfrm>
            <a:off x="715657" y="2963784"/>
            <a:ext cx="4523600" cy="4924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1669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grpSp>
        <p:nvGrpSpPr>
          <p:cNvPr id="441" name="Shape 441"/>
          <p:cNvGrpSpPr/>
          <p:nvPr/>
        </p:nvGrpSpPr>
        <p:grpSpPr>
          <a:xfrm>
            <a:off x="1426901" y="2384701"/>
            <a:ext cx="5198016" cy="1200633"/>
            <a:chOff x="1070175" y="1788525"/>
            <a:chExt cx="3898512" cy="900475"/>
          </a:xfrm>
        </p:grpSpPr>
        <p:sp>
          <p:nvSpPr>
            <p:cNvPr id="442" name="Shape 442"/>
            <p:cNvSpPr txBox="1"/>
            <p:nvPr/>
          </p:nvSpPr>
          <p:spPr>
            <a:xfrm>
              <a:off x="3638549" y="1788525"/>
              <a:ext cx="1330138" cy="3252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r>
                <a:rPr lang="en" sz="2400" b="1" u="sng" dirty="0">
                  <a:solidFill>
                    <a:srgbClr val="FF0000"/>
                  </a:solidFill>
                </a:rPr>
                <a:t>parameters</a:t>
              </a:r>
            </a:p>
            <a:p>
              <a:pPr>
                <a:buClr>
                  <a:srgbClr val="000000"/>
                </a:buClr>
              </a:pPr>
              <a:endParaRPr sz="2400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10701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4" name="Shape 444"/>
            <p:cNvSpPr/>
            <p:nvPr/>
          </p:nvSpPr>
          <p:spPr>
            <a:xfrm>
              <a:off x="19181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5" name="Shape 445"/>
            <p:cNvSpPr/>
            <p:nvPr/>
          </p:nvSpPr>
          <p:spPr>
            <a:xfrm>
              <a:off x="27661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Shape 446"/>
            <p:cNvSpPr/>
            <p:nvPr/>
          </p:nvSpPr>
          <p:spPr>
            <a:xfrm>
              <a:off x="35807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447" name="Shape 447"/>
            <p:cNvCxnSpPr>
              <a:stCxn id="442" idx="1"/>
              <a:endCxn id="443" idx="7"/>
            </p:cNvCxnSpPr>
            <p:nvPr/>
          </p:nvCxnSpPr>
          <p:spPr>
            <a:xfrm flipH="1">
              <a:off x="1332899" y="1951125"/>
              <a:ext cx="2305651" cy="34379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48" name="Shape 448"/>
            <p:cNvCxnSpPr>
              <a:stCxn id="442" idx="1"/>
              <a:endCxn id="444" idx="7"/>
            </p:cNvCxnSpPr>
            <p:nvPr/>
          </p:nvCxnSpPr>
          <p:spPr>
            <a:xfrm flipH="1">
              <a:off x="2180899" y="1951125"/>
              <a:ext cx="1457651" cy="34379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49" name="Shape 449"/>
            <p:cNvCxnSpPr>
              <a:stCxn id="442" idx="1"/>
              <a:endCxn id="445" idx="7"/>
            </p:cNvCxnSpPr>
            <p:nvPr/>
          </p:nvCxnSpPr>
          <p:spPr>
            <a:xfrm flipH="1">
              <a:off x="3028898" y="1951125"/>
              <a:ext cx="609651" cy="34379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50" name="Shape 450"/>
            <p:cNvCxnSpPr>
              <a:stCxn id="442" idx="1"/>
              <a:endCxn id="446" idx="0"/>
            </p:cNvCxnSpPr>
            <p:nvPr/>
          </p:nvCxnSpPr>
          <p:spPr>
            <a:xfrm>
              <a:off x="3638549" y="1951125"/>
              <a:ext cx="96126" cy="27617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451" name="Shape 451"/>
          <p:cNvSpPr txBox="1"/>
          <p:nvPr/>
        </p:nvSpPr>
        <p:spPr>
          <a:xfrm>
            <a:off x="3549400" y="6208533"/>
            <a:ext cx="7548906" cy="53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2400" b="1" u="sng" dirty="0">
                <a:solidFill>
                  <a:srgbClr val="FF0000"/>
                </a:solidFill>
              </a:rPr>
              <a:t>Training</a:t>
            </a:r>
            <a:r>
              <a:rPr lang="en" sz="2400" dirty="0">
                <a:solidFill>
                  <a:schemeClr val="dk1"/>
                </a:solidFill>
              </a:rPr>
              <a:t> the neuron means learning the optimal w’s and b</a:t>
            </a:r>
          </a:p>
        </p:txBody>
      </p:sp>
      <p:sp>
        <p:nvSpPr>
          <p:cNvPr id="452" name="Shape 452"/>
          <p:cNvSpPr/>
          <p:nvPr/>
        </p:nvSpPr>
        <p:spPr>
          <a:xfrm>
            <a:off x="9261849" y="2503467"/>
            <a:ext cx="410400" cy="615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3" name="Shape 453"/>
          <p:cNvSpPr/>
          <p:nvPr/>
        </p:nvSpPr>
        <p:spPr>
          <a:xfrm>
            <a:off x="9374133" y="4702667"/>
            <a:ext cx="410400" cy="615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4" name="Shape 454"/>
          <p:cNvSpPr txBox="1"/>
          <p:nvPr/>
        </p:nvSpPr>
        <p:spPr>
          <a:xfrm>
            <a:off x="9435333" y="4928200"/>
            <a:ext cx="288000" cy="410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1067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18460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/>
        </p:nvSpPr>
        <p:spPr>
          <a:xfrm>
            <a:off x="415600" y="218961"/>
            <a:ext cx="11360800" cy="144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5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simple classifier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" sz="5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(An artificial neuron)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96236" y="2115772"/>
            <a:ext cx="27248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461" name="Shape 461"/>
          <p:cNvSpPr/>
          <p:nvPr/>
        </p:nvSpPr>
        <p:spPr>
          <a:xfrm>
            <a:off x="1437225" y="1904605"/>
            <a:ext cx="2767600" cy="5335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029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462" name="Shape 462"/>
          <p:cNvSpPr/>
          <p:nvPr/>
        </p:nvSpPr>
        <p:spPr>
          <a:xfrm>
            <a:off x="1959118" y="3533497"/>
            <a:ext cx="1548399" cy="492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119999" r="-43449" b="-189988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x="7240000" y="1761004"/>
            <a:ext cx="4536400" cy="410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algn="ctr">
              <a:buClr>
                <a:srgbClr val="FF0000"/>
              </a:buClr>
              <a:buSzPct val="25000"/>
            </a:pPr>
            <a:r>
              <a:rPr lang="en" sz="1867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ReLu (Rectified Linear Unit)</a:t>
            </a:r>
          </a:p>
          <a:p>
            <a:pPr algn="ctr">
              <a:buClr>
                <a:srgbClr val="FF0000"/>
              </a:buClr>
            </a:pPr>
            <a:r>
              <a:rPr lang="en" sz="2400" dirty="0"/>
              <a:t>Useful for thresholding</a:t>
            </a:r>
          </a:p>
        </p:txBody>
      </p:sp>
      <p:sp>
        <p:nvSpPr>
          <p:cNvPr id="464" name="Shape 464"/>
          <p:cNvSpPr/>
          <p:nvPr/>
        </p:nvSpPr>
        <p:spPr>
          <a:xfrm>
            <a:off x="9153167" y="5318277"/>
            <a:ext cx="520800" cy="492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grpSp>
        <p:nvGrpSpPr>
          <p:cNvPr id="465" name="Shape 465"/>
          <p:cNvGrpSpPr/>
          <p:nvPr/>
        </p:nvGrpSpPr>
        <p:grpSpPr>
          <a:xfrm>
            <a:off x="705340" y="4173068"/>
            <a:ext cx="3631336" cy="1932800"/>
            <a:chOff x="765083" y="3268075"/>
            <a:chExt cx="2723502" cy="1449600"/>
          </a:xfrm>
        </p:grpSpPr>
        <p:grpSp>
          <p:nvGrpSpPr>
            <p:cNvPr id="466" name="Shape 466"/>
            <p:cNvGrpSpPr/>
            <p:nvPr/>
          </p:nvGrpSpPr>
          <p:grpSpPr>
            <a:xfrm>
              <a:off x="765083" y="3268075"/>
              <a:ext cx="2723502" cy="1449600"/>
              <a:chOff x="2816461" y="1635445"/>
              <a:chExt cx="2723502" cy="1449600"/>
            </a:xfrm>
          </p:grpSpPr>
          <p:pic>
            <p:nvPicPr>
              <p:cNvPr id="467" name="Shape 467"/>
              <p:cNvPicPr preferRelativeResize="0"/>
              <p:nvPr/>
            </p:nvPicPr>
            <p:blipFill rotWithShape="1">
              <a:blip r:embed="rId6">
                <a:alphaModFix/>
              </a:blip>
              <a:srcRect l="8022" t="60099" r="52973" b="5887"/>
              <a:stretch/>
            </p:blipFill>
            <p:spPr>
              <a:xfrm>
                <a:off x="2816461" y="1635445"/>
                <a:ext cx="2276400" cy="1449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8" name="Shape 468"/>
              <p:cNvSpPr txBox="1"/>
              <p:nvPr/>
            </p:nvSpPr>
            <p:spPr>
              <a:xfrm>
                <a:off x="5060564" y="2129413"/>
                <a:ext cx="479400" cy="461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121900" tIns="60933" rIns="121900" bIns="60933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ct val="25000"/>
                </a:pPr>
                <a:r>
                  <a:rPr lang="en" sz="3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Y</a:t>
                </a:r>
              </a:p>
            </p:txBody>
          </p:sp>
        </p:grpSp>
        <p:sp>
          <p:nvSpPr>
            <p:cNvPr id="469" name="Shape 469"/>
            <p:cNvSpPr/>
            <p:nvPr/>
          </p:nvSpPr>
          <p:spPr>
            <a:xfrm>
              <a:off x="1375165" y="3436542"/>
              <a:ext cx="440099" cy="307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470" name="Shape 470"/>
            <p:cNvSpPr/>
            <p:nvPr/>
          </p:nvSpPr>
          <p:spPr>
            <a:xfrm>
              <a:off x="1186262" y="3605010"/>
              <a:ext cx="444300" cy="3078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471" name="Shape 471"/>
            <p:cNvSpPr/>
            <p:nvPr/>
          </p:nvSpPr>
          <p:spPr>
            <a:xfrm>
              <a:off x="1101899" y="3811751"/>
              <a:ext cx="444300" cy="3078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472" name="Shape 472"/>
            <p:cNvSpPr/>
            <p:nvPr/>
          </p:nvSpPr>
          <p:spPr>
            <a:xfrm>
              <a:off x="772822" y="4394103"/>
              <a:ext cx="334500" cy="3078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</p:grpSp>
      <p:sp>
        <p:nvSpPr>
          <p:cNvPr id="473" name="Shape 473"/>
          <p:cNvSpPr/>
          <p:nvPr/>
        </p:nvSpPr>
        <p:spPr>
          <a:xfrm>
            <a:off x="8335213" y="3506063"/>
            <a:ext cx="520800" cy="4924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pic>
        <p:nvPicPr>
          <p:cNvPr id="474" name="Shape 47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8867" y="2508167"/>
            <a:ext cx="4089400" cy="27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/>
          <p:nvPr/>
        </p:nvSpPr>
        <p:spPr>
          <a:xfrm>
            <a:off x="8233615" y="3637361"/>
            <a:ext cx="953200" cy="4924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t="-118020" r="-70337" b="-185221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3549400" y="6208533"/>
            <a:ext cx="6644000" cy="53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2400" b="1" u="sng">
                <a:solidFill>
                  <a:srgbClr val="FF0000"/>
                </a:solidFill>
              </a:rPr>
              <a:t>Training</a:t>
            </a:r>
            <a:r>
              <a:rPr lang="en" sz="2400">
                <a:solidFill>
                  <a:schemeClr val="dk1"/>
                </a:solidFill>
              </a:rPr>
              <a:t> the neuron means learning the optimal w’s and b</a:t>
            </a:r>
          </a:p>
        </p:txBody>
      </p:sp>
      <p:sp>
        <p:nvSpPr>
          <p:cNvPr id="477" name="Shape 477"/>
          <p:cNvSpPr/>
          <p:nvPr/>
        </p:nvSpPr>
        <p:spPr>
          <a:xfrm>
            <a:off x="715657" y="2963784"/>
            <a:ext cx="4523600" cy="4924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1669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grpSp>
        <p:nvGrpSpPr>
          <p:cNvPr id="478" name="Shape 478"/>
          <p:cNvGrpSpPr/>
          <p:nvPr/>
        </p:nvGrpSpPr>
        <p:grpSpPr>
          <a:xfrm>
            <a:off x="1426901" y="2384701"/>
            <a:ext cx="5255484" cy="1200633"/>
            <a:chOff x="1070175" y="1788525"/>
            <a:chExt cx="3941613" cy="900475"/>
          </a:xfrm>
        </p:grpSpPr>
        <p:sp>
          <p:nvSpPr>
            <p:cNvPr id="479" name="Shape 479"/>
            <p:cNvSpPr txBox="1"/>
            <p:nvPr/>
          </p:nvSpPr>
          <p:spPr>
            <a:xfrm>
              <a:off x="3638549" y="1788525"/>
              <a:ext cx="1373239" cy="3252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r>
                <a:rPr lang="en" sz="2400" b="1" u="sng" dirty="0">
                  <a:solidFill>
                    <a:srgbClr val="FF0000"/>
                  </a:solidFill>
                </a:rPr>
                <a:t>parameters</a:t>
              </a:r>
            </a:p>
            <a:p>
              <a:pPr>
                <a:buClr>
                  <a:srgbClr val="000000"/>
                </a:buClr>
              </a:pPr>
              <a:endParaRPr sz="2400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10701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Shape 481"/>
            <p:cNvSpPr/>
            <p:nvPr/>
          </p:nvSpPr>
          <p:spPr>
            <a:xfrm>
              <a:off x="19181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2" name="Shape 482"/>
            <p:cNvSpPr/>
            <p:nvPr/>
          </p:nvSpPr>
          <p:spPr>
            <a:xfrm>
              <a:off x="27661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3" name="Shape 483"/>
            <p:cNvSpPr/>
            <p:nvPr/>
          </p:nvSpPr>
          <p:spPr>
            <a:xfrm>
              <a:off x="35807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484" name="Shape 484"/>
            <p:cNvCxnSpPr>
              <a:stCxn id="479" idx="1"/>
              <a:endCxn id="480" idx="7"/>
            </p:cNvCxnSpPr>
            <p:nvPr/>
          </p:nvCxnSpPr>
          <p:spPr>
            <a:xfrm flipH="1">
              <a:off x="1332899" y="1951125"/>
              <a:ext cx="2305651" cy="34379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85" name="Shape 485"/>
            <p:cNvCxnSpPr>
              <a:stCxn id="479" idx="1"/>
              <a:endCxn id="481" idx="7"/>
            </p:cNvCxnSpPr>
            <p:nvPr/>
          </p:nvCxnSpPr>
          <p:spPr>
            <a:xfrm flipH="1">
              <a:off x="2180899" y="1951125"/>
              <a:ext cx="1457651" cy="34379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86" name="Shape 486"/>
            <p:cNvCxnSpPr>
              <a:stCxn id="479" idx="1"/>
              <a:endCxn id="482" idx="7"/>
            </p:cNvCxnSpPr>
            <p:nvPr/>
          </p:nvCxnSpPr>
          <p:spPr>
            <a:xfrm flipH="1">
              <a:off x="3028898" y="1951125"/>
              <a:ext cx="609651" cy="34379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87" name="Shape 487"/>
            <p:cNvCxnSpPr>
              <a:stCxn id="479" idx="1"/>
              <a:endCxn id="483" idx="0"/>
            </p:cNvCxnSpPr>
            <p:nvPr/>
          </p:nvCxnSpPr>
          <p:spPr>
            <a:xfrm>
              <a:off x="3638549" y="1951125"/>
              <a:ext cx="96126" cy="27617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488" name="Shape 488"/>
          <p:cNvSpPr txBox="1"/>
          <p:nvPr/>
        </p:nvSpPr>
        <p:spPr>
          <a:xfrm>
            <a:off x="6156400" y="3637349"/>
            <a:ext cx="2479600" cy="599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Non-linear function</a:t>
            </a:r>
          </a:p>
        </p:txBody>
      </p:sp>
    </p:spTree>
    <p:extLst>
      <p:ext uri="{BB962C8B-B14F-4D97-AF65-F5344CB8AC3E}">
        <p14:creationId xmlns:p14="http://schemas.microsoft.com/office/powerpoint/2010/main" val="388370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Shape 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635" y="1725983"/>
            <a:ext cx="5118100" cy="457935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Shape 764"/>
          <p:cNvSpPr txBox="1"/>
          <p:nvPr/>
        </p:nvSpPr>
        <p:spPr>
          <a:xfrm>
            <a:off x="415600" y="218965"/>
            <a:ext cx="11360800" cy="98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4800"/>
              <a:t>A</a:t>
            </a:r>
            <a:r>
              <a:rPr lang="en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rtificial neuron ca</a:t>
            </a:r>
            <a:r>
              <a:rPr lang="en" sz="4800"/>
              <a:t>n represent a motif</a:t>
            </a:r>
          </a:p>
        </p:txBody>
      </p:sp>
      <p:sp>
        <p:nvSpPr>
          <p:cNvPr id="765" name="Shape 765"/>
          <p:cNvSpPr/>
          <p:nvPr/>
        </p:nvSpPr>
        <p:spPr>
          <a:xfrm>
            <a:off x="1437225" y="1904605"/>
            <a:ext cx="2767600" cy="5335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029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grpSp>
        <p:nvGrpSpPr>
          <p:cNvPr id="766" name="Shape 766"/>
          <p:cNvGrpSpPr/>
          <p:nvPr/>
        </p:nvGrpSpPr>
        <p:grpSpPr>
          <a:xfrm>
            <a:off x="705340" y="4173068"/>
            <a:ext cx="3631336" cy="1932800"/>
            <a:chOff x="765083" y="3268075"/>
            <a:chExt cx="2723502" cy="1449600"/>
          </a:xfrm>
        </p:grpSpPr>
        <p:grpSp>
          <p:nvGrpSpPr>
            <p:cNvPr id="767" name="Shape 767"/>
            <p:cNvGrpSpPr/>
            <p:nvPr/>
          </p:nvGrpSpPr>
          <p:grpSpPr>
            <a:xfrm>
              <a:off x="765083" y="3268075"/>
              <a:ext cx="2723502" cy="1449600"/>
              <a:chOff x="2816461" y="1635445"/>
              <a:chExt cx="2723502" cy="1449600"/>
            </a:xfrm>
          </p:grpSpPr>
          <p:pic>
            <p:nvPicPr>
              <p:cNvPr id="768" name="Shape 768"/>
              <p:cNvPicPr preferRelativeResize="0"/>
              <p:nvPr/>
            </p:nvPicPr>
            <p:blipFill rotWithShape="1">
              <a:blip r:embed="rId5">
                <a:alphaModFix/>
              </a:blip>
              <a:srcRect l="8022" t="60099" r="52973" b="5887"/>
              <a:stretch/>
            </p:blipFill>
            <p:spPr>
              <a:xfrm>
                <a:off x="2816461" y="1635445"/>
                <a:ext cx="2276400" cy="1449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9" name="Shape 769"/>
              <p:cNvSpPr txBox="1"/>
              <p:nvPr/>
            </p:nvSpPr>
            <p:spPr>
              <a:xfrm>
                <a:off x="5060564" y="2129413"/>
                <a:ext cx="479400" cy="461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121900" tIns="60933" rIns="121900" bIns="60933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ct val="25000"/>
                </a:pPr>
                <a:r>
                  <a:rPr lang="en" sz="3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Y</a:t>
                </a:r>
              </a:p>
            </p:txBody>
          </p:sp>
        </p:grpSp>
        <p:sp>
          <p:nvSpPr>
            <p:cNvPr id="770" name="Shape 770"/>
            <p:cNvSpPr/>
            <p:nvPr/>
          </p:nvSpPr>
          <p:spPr>
            <a:xfrm>
              <a:off x="1375165" y="3436542"/>
              <a:ext cx="440099" cy="3078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771" name="Shape 771"/>
            <p:cNvSpPr/>
            <p:nvPr/>
          </p:nvSpPr>
          <p:spPr>
            <a:xfrm>
              <a:off x="1186262" y="3605010"/>
              <a:ext cx="444300" cy="307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101899" y="3811751"/>
              <a:ext cx="444300" cy="3078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773" name="Shape 773"/>
            <p:cNvSpPr/>
            <p:nvPr/>
          </p:nvSpPr>
          <p:spPr>
            <a:xfrm>
              <a:off x="772822" y="4394103"/>
              <a:ext cx="334500" cy="3078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</p:grpSp>
      <p:pic>
        <p:nvPicPr>
          <p:cNvPr id="774" name="Shape 7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05433" y="3517967"/>
            <a:ext cx="1754332" cy="11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/>
          <p:nvPr/>
        </p:nvSpPr>
        <p:spPr>
          <a:xfrm>
            <a:off x="1959118" y="3533497"/>
            <a:ext cx="1548399" cy="4924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t="-119999" r="-43449" b="-189988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776" name="Shape 776"/>
          <p:cNvSpPr/>
          <p:nvPr/>
        </p:nvSpPr>
        <p:spPr>
          <a:xfrm>
            <a:off x="715657" y="2963784"/>
            <a:ext cx="4523600" cy="4924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669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grpSp>
        <p:nvGrpSpPr>
          <p:cNvPr id="777" name="Shape 777"/>
          <p:cNvGrpSpPr/>
          <p:nvPr/>
        </p:nvGrpSpPr>
        <p:grpSpPr>
          <a:xfrm>
            <a:off x="715668" y="2384701"/>
            <a:ext cx="6463433" cy="3721167"/>
            <a:chOff x="536750" y="1788525"/>
            <a:chExt cx="4847575" cy="2790875"/>
          </a:xfrm>
        </p:grpSpPr>
        <p:grpSp>
          <p:nvGrpSpPr>
            <p:cNvPr id="778" name="Shape 778"/>
            <p:cNvGrpSpPr/>
            <p:nvPr/>
          </p:nvGrpSpPr>
          <p:grpSpPr>
            <a:xfrm>
              <a:off x="1070175" y="1788525"/>
              <a:ext cx="4314150" cy="1602650"/>
              <a:chOff x="1070175" y="1788525"/>
              <a:chExt cx="4314150" cy="1602650"/>
            </a:xfrm>
          </p:grpSpPr>
          <p:grpSp>
            <p:nvGrpSpPr>
              <p:cNvPr id="779" name="Shape 779"/>
              <p:cNvGrpSpPr/>
              <p:nvPr/>
            </p:nvGrpSpPr>
            <p:grpSpPr>
              <a:xfrm>
                <a:off x="1070175" y="1788525"/>
                <a:ext cx="3866325" cy="900475"/>
                <a:chOff x="1070175" y="1788525"/>
                <a:chExt cx="3866325" cy="900475"/>
              </a:xfrm>
            </p:grpSpPr>
            <p:sp>
              <p:nvSpPr>
                <p:cNvPr id="780" name="Shape 780"/>
                <p:cNvSpPr txBox="1"/>
                <p:nvPr/>
              </p:nvSpPr>
              <p:spPr>
                <a:xfrm>
                  <a:off x="3638550" y="1788525"/>
                  <a:ext cx="1297950" cy="325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121900" tIns="60933" rIns="121900" bIns="60933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r>
                    <a:rPr lang="en" sz="2400" b="1" u="sng" dirty="0">
                      <a:solidFill>
                        <a:srgbClr val="FF0000"/>
                      </a:solidFill>
                    </a:rPr>
                    <a:t>parameters</a:t>
                  </a:r>
                </a:p>
                <a:p>
                  <a:pPr>
                    <a:buClr>
                      <a:srgbClr val="000000"/>
                    </a:buClr>
                  </a:pPr>
                  <a:endParaRPr sz="2400" b="1" u="sng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81" name="Shape 781"/>
                <p:cNvSpPr/>
                <p:nvPr/>
              </p:nvSpPr>
              <p:spPr>
                <a:xfrm>
                  <a:off x="1070175" y="2227300"/>
                  <a:ext cx="307800" cy="4617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82" name="Shape 782"/>
                <p:cNvSpPr/>
                <p:nvPr/>
              </p:nvSpPr>
              <p:spPr>
                <a:xfrm>
                  <a:off x="1918175" y="2227300"/>
                  <a:ext cx="307800" cy="4617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83" name="Shape 783"/>
                <p:cNvSpPr/>
                <p:nvPr/>
              </p:nvSpPr>
              <p:spPr>
                <a:xfrm>
                  <a:off x="2766175" y="2227300"/>
                  <a:ext cx="307800" cy="4617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84" name="Shape 784"/>
                <p:cNvSpPr/>
                <p:nvPr/>
              </p:nvSpPr>
              <p:spPr>
                <a:xfrm>
                  <a:off x="3580775" y="2227300"/>
                  <a:ext cx="307800" cy="4617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cxnSp>
              <p:nvCxnSpPr>
                <p:cNvPr id="785" name="Shape 785"/>
                <p:cNvCxnSpPr>
                  <a:stCxn id="780" idx="1"/>
                  <a:endCxn id="781" idx="7"/>
                </p:cNvCxnSpPr>
                <p:nvPr/>
              </p:nvCxnSpPr>
              <p:spPr>
                <a:xfrm flipH="1">
                  <a:off x="1332899" y="1951125"/>
                  <a:ext cx="2305652" cy="34379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786" name="Shape 786"/>
                <p:cNvCxnSpPr>
                  <a:stCxn id="780" idx="1"/>
                  <a:endCxn id="782" idx="7"/>
                </p:cNvCxnSpPr>
                <p:nvPr/>
              </p:nvCxnSpPr>
              <p:spPr>
                <a:xfrm flipH="1">
                  <a:off x="2180899" y="1951125"/>
                  <a:ext cx="1457651" cy="34379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787" name="Shape 787"/>
                <p:cNvCxnSpPr>
                  <a:stCxn id="780" idx="1"/>
                  <a:endCxn id="783" idx="7"/>
                </p:cNvCxnSpPr>
                <p:nvPr/>
              </p:nvCxnSpPr>
              <p:spPr>
                <a:xfrm flipH="1">
                  <a:off x="3028898" y="1951125"/>
                  <a:ext cx="609652" cy="34379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788" name="Shape 788"/>
                <p:cNvCxnSpPr>
                  <a:stCxn id="780" idx="1"/>
                  <a:endCxn id="784" idx="0"/>
                </p:cNvCxnSpPr>
                <p:nvPr/>
              </p:nvCxnSpPr>
              <p:spPr>
                <a:xfrm>
                  <a:off x="3638550" y="1951125"/>
                  <a:ext cx="96125" cy="276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</p:grpSp>
          <p:sp>
            <p:nvSpPr>
              <p:cNvPr id="789" name="Shape 789"/>
              <p:cNvSpPr/>
              <p:nvPr/>
            </p:nvSpPr>
            <p:spPr>
              <a:xfrm>
                <a:off x="4816725" y="2754275"/>
                <a:ext cx="567600" cy="636900"/>
              </a:xfrm>
              <a:prstGeom prst="ellipse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90" name="Shape 790"/>
            <p:cNvSpPr/>
            <p:nvPr/>
          </p:nvSpPr>
          <p:spPr>
            <a:xfrm>
              <a:off x="1221125" y="3281425"/>
              <a:ext cx="307800" cy="3693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1" name="Shape 791"/>
            <p:cNvSpPr/>
            <p:nvPr/>
          </p:nvSpPr>
          <p:spPr>
            <a:xfrm>
              <a:off x="998975" y="3447200"/>
              <a:ext cx="307800" cy="3693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2" name="Shape 792"/>
            <p:cNvSpPr/>
            <p:nvPr/>
          </p:nvSpPr>
          <p:spPr>
            <a:xfrm>
              <a:off x="913325" y="3699925"/>
              <a:ext cx="307800" cy="3693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3" name="Shape 793"/>
            <p:cNvSpPr/>
            <p:nvPr/>
          </p:nvSpPr>
          <p:spPr>
            <a:xfrm>
              <a:off x="536750" y="4210100"/>
              <a:ext cx="307800" cy="3693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94" name="Shape 794"/>
          <p:cNvGrpSpPr/>
          <p:nvPr/>
        </p:nvGrpSpPr>
        <p:grpSpPr>
          <a:xfrm>
            <a:off x="784234" y="2339201"/>
            <a:ext cx="7396733" cy="1218833"/>
            <a:chOff x="575225" y="1724200"/>
            <a:chExt cx="5547550" cy="914125"/>
          </a:xfrm>
        </p:grpSpPr>
        <p:sp>
          <p:nvSpPr>
            <p:cNvPr id="795" name="Shape 795"/>
            <p:cNvSpPr/>
            <p:nvPr/>
          </p:nvSpPr>
          <p:spPr>
            <a:xfrm>
              <a:off x="575225" y="2207225"/>
              <a:ext cx="307800" cy="431100"/>
            </a:xfrm>
            <a:prstGeom prst="rect">
              <a:avLst/>
            </a:prstGeom>
            <a:noFill/>
            <a:ln w="19050" cap="flat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6" name="Shape 796"/>
            <p:cNvSpPr/>
            <p:nvPr/>
          </p:nvSpPr>
          <p:spPr>
            <a:xfrm>
              <a:off x="4961475" y="1724200"/>
              <a:ext cx="1161300" cy="431100"/>
            </a:xfrm>
            <a:prstGeom prst="rect">
              <a:avLst/>
            </a:prstGeom>
            <a:noFill/>
            <a:ln w="19050" cap="flat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97" name="Shape 797"/>
          <p:cNvGrpSpPr/>
          <p:nvPr/>
        </p:nvGrpSpPr>
        <p:grpSpPr>
          <a:xfrm>
            <a:off x="2690434" y="1685500"/>
            <a:ext cx="5490533" cy="2322533"/>
            <a:chOff x="2017825" y="1264125"/>
            <a:chExt cx="4117900" cy="1741900"/>
          </a:xfrm>
        </p:grpSpPr>
        <p:sp>
          <p:nvSpPr>
            <p:cNvPr id="798" name="Shape 798"/>
            <p:cNvSpPr/>
            <p:nvPr/>
          </p:nvSpPr>
          <p:spPr>
            <a:xfrm>
              <a:off x="2017825" y="2699425"/>
              <a:ext cx="564000" cy="306600"/>
            </a:xfrm>
            <a:prstGeom prst="rect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9" name="Shape 799"/>
            <p:cNvSpPr/>
            <p:nvPr/>
          </p:nvSpPr>
          <p:spPr>
            <a:xfrm>
              <a:off x="4974425" y="1264125"/>
              <a:ext cx="1161300" cy="461400"/>
            </a:xfrm>
            <a:prstGeom prst="rect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00" name="Shape 800"/>
          <p:cNvSpPr txBox="1"/>
          <p:nvPr/>
        </p:nvSpPr>
        <p:spPr>
          <a:xfrm>
            <a:off x="8231533" y="2295600"/>
            <a:ext cx="3400000" cy="5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/>
          </a:p>
        </p:txBody>
      </p:sp>
      <p:graphicFrame>
        <p:nvGraphicFramePr>
          <p:cNvPr id="801" name="Shape 801"/>
          <p:cNvGraphicFramePr/>
          <p:nvPr/>
        </p:nvGraphicFramePr>
        <p:xfrm>
          <a:off x="8231433" y="2384700"/>
          <a:ext cx="3400200" cy="512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6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6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6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28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-2.2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-5.4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2.0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-4.3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-24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-17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661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Shape 811"/>
          <p:cNvGrpSpPr/>
          <p:nvPr/>
        </p:nvGrpSpPr>
        <p:grpSpPr>
          <a:xfrm>
            <a:off x="1526965" y="5104652"/>
            <a:ext cx="7712376" cy="1752600"/>
            <a:chOff x="2965" y="4597400"/>
            <a:chExt cx="7712376" cy="1752600"/>
          </a:xfrm>
        </p:grpSpPr>
        <p:pic>
          <p:nvPicPr>
            <p:cNvPr id="812" name="Shape 812"/>
            <p:cNvPicPr preferRelativeResize="0"/>
            <p:nvPr/>
          </p:nvPicPr>
          <p:blipFill rotWithShape="1">
            <a:blip r:embed="rId3">
              <a:alphaModFix/>
            </a:blip>
            <a:srcRect t="80391" b="3710"/>
            <a:stretch/>
          </p:blipFill>
          <p:spPr>
            <a:xfrm>
              <a:off x="2965" y="4812146"/>
              <a:ext cx="7395000" cy="152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Shape 813"/>
            <p:cNvPicPr preferRelativeResize="0"/>
            <p:nvPr/>
          </p:nvPicPr>
          <p:blipFill rotWithShape="1">
            <a:blip r:embed="rId4">
              <a:alphaModFix/>
            </a:blip>
            <a:srcRect b="30598"/>
            <a:stretch/>
          </p:blipFill>
          <p:spPr>
            <a:xfrm rot="5400000">
              <a:off x="6680341" y="5315000"/>
              <a:ext cx="1752600" cy="317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14" name="Shape 814"/>
            <p:cNvCxnSpPr/>
            <p:nvPr/>
          </p:nvCxnSpPr>
          <p:spPr>
            <a:xfrm flipH="1">
              <a:off x="7000543" y="4840748"/>
              <a:ext cx="424800" cy="245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cxnSp>
          <p:nvCxnSpPr>
            <p:cNvPr id="815" name="Shape 815"/>
            <p:cNvCxnSpPr/>
            <p:nvPr/>
          </p:nvCxnSpPr>
          <p:spPr>
            <a:xfrm flipH="1">
              <a:off x="7000540" y="5165212"/>
              <a:ext cx="397500" cy="154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cxnSp>
          <p:nvCxnSpPr>
            <p:cNvPr id="816" name="Shape 816"/>
            <p:cNvCxnSpPr/>
            <p:nvPr/>
          </p:nvCxnSpPr>
          <p:spPr>
            <a:xfrm rot="10800000">
              <a:off x="6997840" y="5473719"/>
              <a:ext cx="400200" cy="33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cxnSp>
          <p:nvCxnSpPr>
            <p:cNvPr id="817" name="Shape 817"/>
            <p:cNvCxnSpPr/>
            <p:nvPr/>
          </p:nvCxnSpPr>
          <p:spPr>
            <a:xfrm rot="10800000">
              <a:off x="6997840" y="5707125"/>
              <a:ext cx="372900" cy="242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</p:grpSp>
      <p:pic>
        <p:nvPicPr>
          <p:cNvPr id="818" name="Shape 818"/>
          <p:cNvPicPr preferRelativeResize="0"/>
          <p:nvPr/>
        </p:nvPicPr>
        <p:blipFill rotWithShape="1">
          <a:blip r:embed="rId3">
            <a:alphaModFix/>
          </a:blip>
          <a:srcRect t="69669" r="38946" b="20601"/>
          <a:stretch/>
        </p:blipFill>
        <p:spPr>
          <a:xfrm>
            <a:off x="2923501" y="4420533"/>
            <a:ext cx="4515200" cy="9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9" name="Shape 819"/>
          <p:cNvGrpSpPr/>
          <p:nvPr/>
        </p:nvGrpSpPr>
        <p:grpSpPr>
          <a:xfrm>
            <a:off x="1543457" y="3524460"/>
            <a:ext cx="7395000" cy="808641"/>
            <a:chOff x="19457" y="3017206"/>
            <a:chExt cx="7395000" cy="808641"/>
          </a:xfrm>
        </p:grpSpPr>
        <p:sp>
          <p:nvSpPr>
            <p:cNvPr id="820" name="Shape 820"/>
            <p:cNvSpPr txBox="1"/>
            <p:nvPr/>
          </p:nvSpPr>
          <p:spPr>
            <a:xfrm>
              <a:off x="2321922" y="3017206"/>
              <a:ext cx="3316800" cy="3386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Clr>
                  <a:srgbClr val="000000"/>
                </a:buClr>
                <a:buSzPct val="25000"/>
              </a:pPr>
              <a:r>
                <a:rPr lang="en" sz="1400" u="sng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Scan sequence using filters</a:t>
              </a:r>
            </a:p>
          </p:txBody>
        </p:sp>
        <p:pic>
          <p:nvPicPr>
            <p:cNvPr id="821" name="Shape 821"/>
            <p:cNvPicPr preferRelativeResize="0"/>
            <p:nvPr/>
          </p:nvPicPr>
          <p:blipFill rotWithShape="1">
            <a:blip r:embed="rId3">
              <a:alphaModFix/>
            </a:blip>
            <a:srcRect t="59772" b="35139"/>
            <a:stretch/>
          </p:blipFill>
          <p:spPr>
            <a:xfrm>
              <a:off x="19456" y="3338948"/>
              <a:ext cx="7395000" cy="486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2" name="Shape 822"/>
          <p:cNvGrpSpPr/>
          <p:nvPr/>
        </p:nvGrpSpPr>
        <p:grpSpPr>
          <a:xfrm>
            <a:off x="1861834" y="4411771"/>
            <a:ext cx="9076665" cy="1026341"/>
            <a:chOff x="337834" y="3904517"/>
            <a:chExt cx="9076665" cy="1026341"/>
          </a:xfrm>
        </p:grpSpPr>
        <p:pic>
          <p:nvPicPr>
            <p:cNvPr id="823" name="Shape 8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32376" y="3924958"/>
              <a:ext cx="1321199" cy="100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Shape 82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7834" y="3941414"/>
              <a:ext cx="13158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5" name="Shape 825"/>
            <p:cNvSpPr txBox="1"/>
            <p:nvPr/>
          </p:nvSpPr>
          <p:spPr>
            <a:xfrm>
              <a:off x="7271300" y="3904517"/>
              <a:ext cx="2143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Clr>
                  <a:srgbClr val="000000"/>
                </a:buClr>
                <a:buSzPct val="25000"/>
              </a:pPr>
              <a:r>
                <a:rPr lang="en" sz="1400" u="sng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Convolutional </a:t>
              </a:r>
              <a:r>
                <a:rPr lang="en" sz="1400" u="sng"/>
                <a:t>filters</a:t>
              </a: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learn motifs (PSSM)</a:t>
              </a:r>
            </a:p>
          </p:txBody>
        </p:sp>
      </p:grpSp>
      <p:sp>
        <p:nvSpPr>
          <p:cNvPr id="826" name="Shape 826"/>
          <p:cNvSpPr txBox="1"/>
          <p:nvPr/>
        </p:nvSpPr>
        <p:spPr>
          <a:xfrm>
            <a:off x="444745" y="71323"/>
            <a:ext cx="11360800" cy="83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Biological motivation of DCNN</a:t>
            </a:r>
          </a:p>
        </p:txBody>
      </p:sp>
      <p:grpSp>
        <p:nvGrpSpPr>
          <p:cNvPr id="827" name="Shape 827"/>
          <p:cNvGrpSpPr/>
          <p:nvPr/>
        </p:nvGrpSpPr>
        <p:grpSpPr>
          <a:xfrm>
            <a:off x="2064634" y="1014516"/>
            <a:ext cx="9460689" cy="2519200"/>
            <a:chOff x="1548475" y="760887"/>
            <a:chExt cx="7095517" cy="1889400"/>
          </a:xfrm>
        </p:grpSpPr>
        <p:pic>
          <p:nvPicPr>
            <p:cNvPr id="828" name="Shape 828"/>
            <p:cNvPicPr preferRelativeResize="0"/>
            <p:nvPr/>
          </p:nvPicPr>
          <p:blipFill rotWithShape="1">
            <a:blip r:embed="rId7">
              <a:alphaModFix/>
            </a:blip>
            <a:srcRect l="27370" t="3818" r="14470" b="51305"/>
            <a:stretch/>
          </p:blipFill>
          <p:spPr>
            <a:xfrm>
              <a:off x="1978468" y="760887"/>
              <a:ext cx="3918000" cy="1889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9" name="Shape 829"/>
            <p:cNvSpPr/>
            <p:nvPr/>
          </p:nvSpPr>
          <p:spPr>
            <a:xfrm>
              <a:off x="1548475" y="815239"/>
              <a:ext cx="1621800" cy="12404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Shape 830"/>
            <p:cNvSpPr txBox="1"/>
            <p:nvPr/>
          </p:nvSpPr>
          <p:spPr>
            <a:xfrm>
              <a:off x="6156392" y="2368268"/>
              <a:ext cx="248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Clr>
                  <a:srgbClr val="000000"/>
                </a:buClr>
                <a:buSzPct val="25000"/>
              </a:pPr>
              <a:r>
                <a:rPr lang="en" sz="1400" u="sng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Threshold scores using ReLU</a:t>
              </a:r>
            </a:p>
          </p:txBody>
        </p:sp>
        <p:sp>
          <p:nvSpPr>
            <p:cNvPr id="831" name="Shape 831"/>
            <p:cNvSpPr txBox="1"/>
            <p:nvPr/>
          </p:nvSpPr>
          <p:spPr>
            <a:xfrm>
              <a:off x="4593858" y="1834541"/>
              <a:ext cx="28547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Clr>
                  <a:srgbClr val="000000"/>
                </a:buClr>
                <a:buSzPct val="25000"/>
              </a:pPr>
              <a:r>
                <a:rPr lang="en" sz="1400" u="sng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Max pool thresholded scores over windows</a:t>
              </a:r>
            </a:p>
          </p:txBody>
        </p:sp>
        <p:sp>
          <p:nvSpPr>
            <p:cNvPr id="832" name="Shape 832"/>
            <p:cNvSpPr txBox="1"/>
            <p:nvPr/>
          </p:nvSpPr>
          <p:spPr>
            <a:xfrm>
              <a:off x="4305744" y="1166165"/>
              <a:ext cx="28547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Clr>
                  <a:srgbClr val="000000"/>
                </a:buClr>
                <a:buSzPct val="25000"/>
              </a:pPr>
              <a:r>
                <a:rPr lang="en" sz="1400" u="sng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Predict probabilities using logistic neuron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187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3"/>
          <p:cNvSpPr txBox="1">
            <a:spLocks/>
          </p:cNvSpPr>
          <p:nvPr/>
        </p:nvSpPr>
        <p:spPr>
          <a:xfrm>
            <a:off x="163121" y="323277"/>
            <a:ext cx="5936222" cy="6235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cap="all" dirty="0"/>
              <a:t>Tgccaagcagcaaagttttgctgctgtttatttttgtagctcttactatattctacttttaccattgaaaatattgaggaagttatttatatttctattttttatatattatatattttatgtattttaatattactattacacataattattttttatatatatgaagtaccaatgacttccttttccagagcaataatgaaatttcacagtatgaaaatggaagaaatcaataaaattatacgtgacctgtggcgaagtacctatcgtggacaaggtgagtaccatggtgtatcacaaatgctctttccaaagccctctccgcagctcttccccttatgacctctcatcatgccagcattacctccctggacccctttctaagcatgtctttgagattttctaagaattcttatcttggcaacatcttgtagcaagaaaatgtaaagttttctgttccagagcctaacaggacttacatatttgactgcagtaggcattatatttagctgatgacataataggttctgtcatagtgtagatagggataagccaaaatgcaataagaaaaaccatccagaggaaactcttttttttttctttttcttttttttttttccagatggagtctcgcacttctctgtcacccgggctggagcgcagtggtgcaatcttggctcactgcaacctccacctcctgggttcaggtgattctcccacctcagcctcccgagtagtagctggaattacaggtgcgcgctcccacacctggctaattttttgtattcttagtagagatggggtttcaccatgttggccaggctggtctcaaactcctgccctcaggtgatctgcccaccttggcctcccagtgttgggtttacaggcgtgagccaccgcgcctggcctggaggaaactcttaacagggaaactaagaaagagttgaggctgaggaactggggcatctgggttgcttctggccagaccaccaggctcttgaatcctcccagccagagaaagagtttccacaccagccattgttttcctctggtaatgtcagcctcatctgttgttcctaggcttacttgatatgtttgtaaatgacaaaaggctacagagcataggttcctctaaaatattcttcttcctgtgtcagatattgaatacatagaaatacggtctgatgccgatgaaaatgtatcagcttctgataaaaggcggaattataactaccgagtggtgatgctgaagggagacacagccttggatatgcgaggacgatgcagtgctggacaaaaggcaggtatctcaaaagcctggggagccaactcacccaagtaactgaaagagagaaacaaacatcagtgcagtggaagcacccaaggctacacctgaatggtgggaagctctttgctgctatataaaatgaatcaggctcagctactattatt …………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744929" y="684047"/>
            <a:ext cx="4810395" cy="5513698"/>
            <a:chOff x="6632961" y="982586"/>
            <a:chExt cx="4810395" cy="5513698"/>
          </a:xfrm>
        </p:grpSpPr>
        <p:grpSp>
          <p:nvGrpSpPr>
            <p:cNvPr id="2" name="Group 1"/>
            <p:cNvGrpSpPr/>
            <p:nvPr/>
          </p:nvGrpSpPr>
          <p:grpSpPr>
            <a:xfrm>
              <a:off x="7100962" y="1773704"/>
              <a:ext cx="3962448" cy="3964180"/>
              <a:chOff x="7748548" y="2727353"/>
              <a:chExt cx="3087666" cy="2981544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7748548" y="2727353"/>
                <a:ext cx="3087666" cy="2335213"/>
                <a:chOff x="811213" y="5126038"/>
                <a:chExt cx="5500687" cy="4156075"/>
              </a:xfrm>
            </p:grpSpPr>
            <p:pic>
              <p:nvPicPr>
                <p:cNvPr id="53" name="Picture 18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41800" y="6564313"/>
                  <a:ext cx="2070100" cy="271780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254000" dist="126999" dir="2700000" algn="ctr" rotWithShape="0">
                    <a:srgbClr val="000000">
                      <a:alpha val="50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4" name="Picture 19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1213" y="5126038"/>
                  <a:ext cx="2095500" cy="282098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254000" dist="126999" dir="2700000" algn="ctr" rotWithShape="0">
                    <a:srgbClr val="000000">
                      <a:alpha val="50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5" name="Picture 20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52688" y="5737225"/>
                  <a:ext cx="2095500" cy="2776538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254000" dist="126999" dir="2700000" algn="ctr" rotWithShape="0">
                    <a:srgbClr val="000000">
                      <a:alpha val="50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9" name="TextBox 18"/>
              <p:cNvSpPr txBox="1"/>
              <p:nvPr/>
            </p:nvSpPr>
            <p:spPr>
              <a:xfrm>
                <a:off x="9674218" y="5062566"/>
                <a:ext cx="11208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2003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6632961" y="5911509"/>
              <a:ext cx="4810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~ 3 billion nucleotides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688230" y="982586"/>
              <a:ext cx="3634328" cy="584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3200" dirty="0"/>
                <a:t>The Human Genome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572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>
            <a:endCxn id="20" idx="4"/>
          </p:cNvCxnSpPr>
          <p:nvPr/>
        </p:nvCxnSpPr>
        <p:spPr>
          <a:xfrm flipV="1">
            <a:off x="2377440" y="4759960"/>
            <a:ext cx="1330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21" idx="4"/>
          </p:cNvCxnSpPr>
          <p:nvPr/>
        </p:nvCxnSpPr>
        <p:spPr>
          <a:xfrm flipV="1">
            <a:off x="2377440" y="4856480"/>
            <a:ext cx="1132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20" idx="4"/>
          </p:cNvCxnSpPr>
          <p:nvPr/>
        </p:nvCxnSpPr>
        <p:spPr>
          <a:xfrm flipV="1">
            <a:off x="3017520" y="4759960"/>
            <a:ext cx="69088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21" idx="4"/>
          </p:cNvCxnSpPr>
          <p:nvPr/>
        </p:nvCxnSpPr>
        <p:spPr>
          <a:xfrm flipV="1">
            <a:off x="3017520" y="4856480"/>
            <a:ext cx="49276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510280" y="4363720"/>
            <a:ext cx="396240" cy="3962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312160" y="4460240"/>
            <a:ext cx="396240" cy="3962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endCxn id="20" idx="4"/>
          </p:cNvCxnSpPr>
          <p:nvPr/>
        </p:nvCxnSpPr>
        <p:spPr>
          <a:xfrm flipH="1" flipV="1">
            <a:off x="3708400" y="4759960"/>
            <a:ext cx="11887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20" idx="4"/>
          </p:cNvCxnSpPr>
          <p:nvPr/>
        </p:nvCxnSpPr>
        <p:spPr>
          <a:xfrm flipH="1" flipV="1">
            <a:off x="3708400" y="4759960"/>
            <a:ext cx="568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4"/>
          </p:cNvCxnSpPr>
          <p:nvPr/>
        </p:nvCxnSpPr>
        <p:spPr>
          <a:xfrm flipH="1" flipV="1">
            <a:off x="3510280" y="4856480"/>
            <a:ext cx="76708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4"/>
          </p:cNvCxnSpPr>
          <p:nvPr/>
        </p:nvCxnSpPr>
        <p:spPr>
          <a:xfrm flipH="1" flipV="1">
            <a:off x="3312160" y="4978400"/>
            <a:ext cx="158496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1" idx="4"/>
          </p:cNvCxnSpPr>
          <p:nvPr/>
        </p:nvCxnSpPr>
        <p:spPr>
          <a:xfrm flipH="1" flipV="1">
            <a:off x="3510280" y="4856480"/>
            <a:ext cx="1386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1" idx="4"/>
          </p:cNvCxnSpPr>
          <p:nvPr/>
        </p:nvCxnSpPr>
        <p:spPr>
          <a:xfrm flipH="1" flipV="1">
            <a:off x="3510280" y="4856480"/>
            <a:ext cx="12700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0" idx="4"/>
          </p:cNvCxnSpPr>
          <p:nvPr/>
        </p:nvCxnSpPr>
        <p:spPr>
          <a:xfrm flipV="1">
            <a:off x="3637280" y="4759960"/>
            <a:ext cx="711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114040" y="4582160"/>
            <a:ext cx="396240" cy="396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22" idx="4"/>
          </p:cNvCxnSpPr>
          <p:nvPr/>
        </p:nvCxnSpPr>
        <p:spPr>
          <a:xfrm flipV="1">
            <a:off x="3017520" y="4978400"/>
            <a:ext cx="29464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22" idx="4"/>
          </p:cNvCxnSpPr>
          <p:nvPr/>
        </p:nvCxnSpPr>
        <p:spPr>
          <a:xfrm flipH="1" flipV="1">
            <a:off x="3312160" y="4978400"/>
            <a:ext cx="3251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22" idx="4"/>
          </p:cNvCxnSpPr>
          <p:nvPr/>
        </p:nvCxnSpPr>
        <p:spPr>
          <a:xfrm flipH="1" flipV="1">
            <a:off x="3312160" y="4978400"/>
            <a:ext cx="96520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22" idx="4"/>
          </p:cNvCxnSpPr>
          <p:nvPr/>
        </p:nvCxnSpPr>
        <p:spPr>
          <a:xfrm flipV="1">
            <a:off x="2377440" y="4978400"/>
            <a:ext cx="9347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38" idx="4"/>
          </p:cNvCxnSpPr>
          <p:nvPr/>
        </p:nvCxnSpPr>
        <p:spPr>
          <a:xfrm flipV="1">
            <a:off x="3647440" y="4759960"/>
            <a:ext cx="1330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9" idx="4"/>
          </p:cNvCxnSpPr>
          <p:nvPr/>
        </p:nvCxnSpPr>
        <p:spPr>
          <a:xfrm flipV="1">
            <a:off x="3647440" y="4856480"/>
            <a:ext cx="1132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38" idx="4"/>
          </p:cNvCxnSpPr>
          <p:nvPr/>
        </p:nvCxnSpPr>
        <p:spPr>
          <a:xfrm flipV="1">
            <a:off x="4287520" y="4759960"/>
            <a:ext cx="69088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39" idx="4"/>
          </p:cNvCxnSpPr>
          <p:nvPr/>
        </p:nvCxnSpPr>
        <p:spPr>
          <a:xfrm flipV="1">
            <a:off x="4287520" y="4856480"/>
            <a:ext cx="49276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780280" y="4363720"/>
            <a:ext cx="396240" cy="3962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582160" y="4460240"/>
            <a:ext cx="396240" cy="3962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384040" y="4582160"/>
            <a:ext cx="396240" cy="396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endCxn id="40" idx="4"/>
          </p:cNvCxnSpPr>
          <p:nvPr/>
        </p:nvCxnSpPr>
        <p:spPr>
          <a:xfrm flipV="1">
            <a:off x="4287520" y="4978400"/>
            <a:ext cx="29464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0" idx="4"/>
          </p:cNvCxnSpPr>
          <p:nvPr/>
        </p:nvCxnSpPr>
        <p:spPr>
          <a:xfrm flipH="1" flipV="1">
            <a:off x="4582160" y="4978400"/>
            <a:ext cx="3251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38" idx="4"/>
          </p:cNvCxnSpPr>
          <p:nvPr/>
        </p:nvCxnSpPr>
        <p:spPr>
          <a:xfrm flipH="1" flipV="1">
            <a:off x="4978400" y="4759960"/>
            <a:ext cx="11887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38" idx="4"/>
          </p:cNvCxnSpPr>
          <p:nvPr/>
        </p:nvCxnSpPr>
        <p:spPr>
          <a:xfrm flipH="1" flipV="1">
            <a:off x="4978400" y="4759960"/>
            <a:ext cx="568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9" idx="4"/>
          </p:cNvCxnSpPr>
          <p:nvPr/>
        </p:nvCxnSpPr>
        <p:spPr>
          <a:xfrm flipH="1" flipV="1">
            <a:off x="4780280" y="4856480"/>
            <a:ext cx="76708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40" idx="4"/>
          </p:cNvCxnSpPr>
          <p:nvPr/>
        </p:nvCxnSpPr>
        <p:spPr>
          <a:xfrm flipH="1" flipV="1">
            <a:off x="4582160" y="4978400"/>
            <a:ext cx="96520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0" idx="4"/>
          </p:cNvCxnSpPr>
          <p:nvPr/>
        </p:nvCxnSpPr>
        <p:spPr>
          <a:xfrm flipH="1" flipV="1">
            <a:off x="4582160" y="4978400"/>
            <a:ext cx="158496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39" idx="4"/>
          </p:cNvCxnSpPr>
          <p:nvPr/>
        </p:nvCxnSpPr>
        <p:spPr>
          <a:xfrm flipH="1" flipV="1">
            <a:off x="4780280" y="4856480"/>
            <a:ext cx="1386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39" idx="4"/>
          </p:cNvCxnSpPr>
          <p:nvPr/>
        </p:nvCxnSpPr>
        <p:spPr>
          <a:xfrm flipH="1" flipV="1">
            <a:off x="4780280" y="4856480"/>
            <a:ext cx="12700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38" idx="4"/>
          </p:cNvCxnSpPr>
          <p:nvPr/>
        </p:nvCxnSpPr>
        <p:spPr>
          <a:xfrm flipV="1">
            <a:off x="4907280" y="4759960"/>
            <a:ext cx="711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40" idx="4"/>
          </p:cNvCxnSpPr>
          <p:nvPr/>
        </p:nvCxnSpPr>
        <p:spPr>
          <a:xfrm flipV="1">
            <a:off x="3647440" y="4978400"/>
            <a:ext cx="9347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56" idx="4"/>
          </p:cNvCxnSpPr>
          <p:nvPr/>
        </p:nvCxnSpPr>
        <p:spPr>
          <a:xfrm flipV="1">
            <a:off x="4907280" y="4759960"/>
            <a:ext cx="1330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57" idx="4"/>
          </p:cNvCxnSpPr>
          <p:nvPr/>
        </p:nvCxnSpPr>
        <p:spPr>
          <a:xfrm flipV="1">
            <a:off x="4907280" y="4856480"/>
            <a:ext cx="1132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56" idx="4"/>
          </p:cNvCxnSpPr>
          <p:nvPr/>
        </p:nvCxnSpPr>
        <p:spPr>
          <a:xfrm flipV="1">
            <a:off x="5547360" y="4759960"/>
            <a:ext cx="69088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57" idx="4"/>
          </p:cNvCxnSpPr>
          <p:nvPr/>
        </p:nvCxnSpPr>
        <p:spPr>
          <a:xfrm flipV="1">
            <a:off x="5547360" y="4856480"/>
            <a:ext cx="49276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040120" y="4363720"/>
            <a:ext cx="396240" cy="3962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842000" y="4460240"/>
            <a:ext cx="396240" cy="3962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43880" y="4582160"/>
            <a:ext cx="396240" cy="396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>
            <a:endCxn id="58" idx="4"/>
          </p:cNvCxnSpPr>
          <p:nvPr/>
        </p:nvCxnSpPr>
        <p:spPr>
          <a:xfrm flipV="1">
            <a:off x="5547360" y="4978400"/>
            <a:ext cx="29464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58" idx="4"/>
          </p:cNvCxnSpPr>
          <p:nvPr/>
        </p:nvCxnSpPr>
        <p:spPr>
          <a:xfrm flipH="1" flipV="1">
            <a:off x="5842000" y="4978400"/>
            <a:ext cx="3251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56" idx="4"/>
          </p:cNvCxnSpPr>
          <p:nvPr/>
        </p:nvCxnSpPr>
        <p:spPr>
          <a:xfrm flipH="1" flipV="1">
            <a:off x="6238240" y="4759960"/>
            <a:ext cx="11887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56" idx="4"/>
          </p:cNvCxnSpPr>
          <p:nvPr/>
        </p:nvCxnSpPr>
        <p:spPr>
          <a:xfrm flipH="1" flipV="1">
            <a:off x="6238240" y="4759960"/>
            <a:ext cx="568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57" idx="4"/>
          </p:cNvCxnSpPr>
          <p:nvPr/>
        </p:nvCxnSpPr>
        <p:spPr>
          <a:xfrm flipH="1" flipV="1">
            <a:off x="6040120" y="4856480"/>
            <a:ext cx="76708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58" idx="4"/>
          </p:cNvCxnSpPr>
          <p:nvPr/>
        </p:nvCxnSpPr>
        <p:spPr>
          <a:xfrm flipH="1" flipV="1">
            <a:off x="5842000" y="4978400"/>
            <a:ext cx="96520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endCxn id="58" idx="4"/>
          </p:cNvCxnSpPr>
          <p:nvPr/>
        </p:nvCxnSpPr>
        <p:spPr>
          <a:xfrm flipH="1" flipV="1">
            <a:off x="5842000" y="4978400"/>
            <a:ext cx="158496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57" idx="4"/>
          </p:cNvCxnSpPr>
          <p:nvPr/>
        </p:nvCxnSpPr>
        <p:spPr>
          <a:xfrm flipH="1" flipV="1">
            <a:off x="6040120" y="4856480"/>
            <a:ext cx="1386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57" idx="4"/>
          </p:cNvCxnSpPr>
          <p:nvPr/>
        </p:nvCxnSpPr>
        <p:spPr>
          <a:xfrm flipH="1" flipV="1">
            <a:off x="6040120" y="4856480"/>
            <a:ext cx="12700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56" idx="4"/>
          </p:cNvCxnSpPr>
          <p:nvPr/>
        </p:nvCxnSpPr>
        <p:spPr>
          <a:xfrm flipV="1">
            <a:off x="6167120" y="4759960"/>
            <a:ext cx="711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endCxn id="58" idx="4"/>
          </p:cNvCxnSpPr>
          <p:nvPr/>
        </p:nvCxnSpPr>
        <p:spPr>
          <a:xfrm flipV="1">
            <a:off x="4907280" y="4978400"/>
            <a:ext cx="9347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74" idx="4"/>
          </p:cNvCxnSpPr>
          <p:nvPr/>
        </p:nvCxnSpPr>
        <p:spPr>
          <a:xfrm flipV="1">
            <a:off x="6187440" y="4759960"/>
            <a:ext cx="1330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75" idx="4"/>
          </p:cNvCxnSpPr>
          <p:nvPr/>
        </p:nvCxnSpPr>
        <p:spPr>
          <a:xfrm flipV="1">
            <a:off x="6187440" y="4856480"/>
            <a:ext cx="1132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74" idx="4"/>
          </p:cNvCxnSpPr>
          <p:nvPr/>
        </p:nvCxnSpPr>
        <p:spPr>
          <a:xfrm flipV="1">
            <a:off x="6827520" y="4759960"/>
            <a:ext cx="69088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endCxn id="75" idx="4"/>
          </p:cNvCxnSpPr>
          <p:nvPr/>
        </p:nvCxnSpPr>
        <p:spPr>
          <a:xfrm flipV="1">
            <a:off x="6827520" y="4856480"/>
            <a:ext cx="49276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7320280" y="4363720"/>
            <a:ext cx="396240" cy="3962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7122160" y="4460240"/>
            <a:ext cx="396240" cy="3962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924040" y="4582160"/>
            <a:ext cx="396240" cy="396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>
            <a:endCxn id="76" idx="4"/>
          </p:cNvCxnSpPr>
          <p:nvPr/>
        </p:nvCxnSpPr>
        <p:spPr>
          <a:xfrm flipV="1">
            <a:off x="6827520" y="4978400"/>
            <a:ext cx="29464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76" idx="4"/>
          </p:cNvCxnSpPr>
          <p:nvPr/>
        </p:nvCxnSpPr>
        <p:spPr>
          <a:xfrm flipH="1" flipV="1">
            <a:off x="7122160" y="4978400"/>
            <a:ext cx="3251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7518400" y="4759960"/>
            <a:ext cx="11887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7518400" y="4759960"/>
            <a:ext cx="568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7320280" y="4856480"/>
            <a:ext cx="76708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76" idx="4"/>
          </p:cNvCxnSpPr>
          <p:nvPr/>
        </p:nvCxnSpPr>
        <p:spPr>
          <a:xfrm flipH="1" flipV="1">
            <a:off x="7122160" y="4978400"/>
            <a:ext cx="96520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endCxn id="76" idx="4"/>
          </p:cNvCxnSpPr>
          <p:nvPr/>
        </p:nvCxnSpPr>
        <p:spPr>
          <a:xfrm flipH="1" flipV="1">
            <a:off x="7122160" y="4978400"/>
            <a:ext cx="158496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7320280" y="4856480"/>
            <a:ext cx="1386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7320280" y="4856480"/>
            <a:ext cx="12700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7447280" y="4759960"/>
            <a:ext cx="711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endCxn id="76" idx="4"/>
          </p:cNvCxnSpPr>
          <p:nvPr/>
        </p:nvCxnSpPr>
        <p:spPr>
          <a:xfrm flipV="1">
            <a:off x="6187440" y="4978400"/>
            <a:ext cx="9347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endCxn id="92" idx="4"/>
          </p:cNvCxnSpPr>
          <p:nvPr/>
        </p:nvCxnSpPr>
        <p:spPr>
          <a:xfrm flipV="1">
            <a:off x="7426960" y="4759960"/>
            <a:ext cx="1330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93" idx="4"/>
          </p:cNvCxnSpPr>
          <p:nvPr/>
        </p:nvCxnSpPr>
        <p:spPr>
          <a:xfrm flipV="1">
            <a:off x="7426960" y="4856480"/>
            <a:ext cx="1132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endCxn id="92" idx="4"/>
          </p:cNvCxnSpPr>
          <p:nvPr/>
        </p:nvCxnSpPr>
        <p:spPr>
          <a:xfrm flipV="1">
            <a:off x="8067040" y="4759960"/>
            <a:ext cx="69088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93" idx="4"/>
          </p:cNvCxnSpPr>
          <p:nvPr/>
        </p:nvCxnSpPr>
        <p:spPr>
          <a:xfrm flipV="1">
            <a:off x="8067040" y="4856480"/>
            <a:ext cx="49276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8559800" y="4363720"/>
            <a:ext cx="396240" cy="3962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8361680" y="4460240"/>
            <a:ext cx="396240" cy="3962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8163560" y="4582160"/>
            <a:ext cx="396240" cy="396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/>
          <p:cNvCxnSpPr>
            <a:endCxn id="94" idx="4"/>
          </p:cNvCxnSpPr>
          <p:nvPr/>
        </p:nvCxnSpPr>
        <p:spPr>
          <a:xfrm flipV="1">
            <a:off x="8067040" y="4978400"/>
            <a:ext cx="29464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endCxn id="94" idx="4"/>
          </p:cNvCxnSpPr>
          <p:nvPr/>
        </p:nvCxnSpPr>
        <p:spPr>
          <a:xfrm flipH="1" flipV="1">
            <a:off x="8361680" y="4978400"/>
            <a:ext cx="3251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8757920" y="4759960"/>
            <a:ext cx="11887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 flipV="1">
            <a:off x="8757920" y="4759960"/>
            <a:ext cx="568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8559800" y="4856480"/>
            <a:ext cx="76708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94" idx="4"/>
          </p:cNvCxnSpPr>
          <p:nvPr/>
        </p:nvCxnSpPr>
        <p:spPr>
          <a:xfrm flipH="1" flipV="1">
            <a:off x="8361680" y="4978400"/>
            <a:ext cx="96520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endCxn id="94" idx="4"/>
          </p:cNvCxnSpPr>
          <p:nvPr/>
        </p:nvCxnSpPr>
        <p:spPr>
          <a:xfrm flipH="1" flipV="1">
            <a:off x="8361680" y="4978400"/>
            <a:ext cx="158496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8559800" y="4856480"/>
            <a:ext cx="1386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8559800" y="4856480"/>
            <a:ext cx="12700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8686800" y="4759960"/>
            <a:ext cx="711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endCxn id="94" idx="4"/>
          </p:cNvCxnSpPr>
          <p:nvPr/>
        </p:nvCxnSpPr>
        <p:spPr>
          <a:xfrm flipV="1">
            <a:off x="7426960" y="4978400"/>
            <a:ext cx="9347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1524000" y="4157380"/>
            <a:ext cx="177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</a:t>
            </a:r>
          </a:p>
          <a:p>
            <a:r>
              <a:rPr lang="en-US" dirty="0"/>
              <a:t>(same color = shared weights)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507024" y="3293318"/>
            <a:ext cx="352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Later </a:t>
            </a:r>
            <a:r>
              <a:rPr lang="en-US" dirty="0" err="1"/>
              <a:t>conv</a:t>
            </a:r>
            <a:r>
              <a:rPr lang="en-US" dirty="0"/>
              <a:t> layers operate on outputs of previous </a:t>
            </a:r>
            <a:r>
              <a:rPr lang="en-US" dirty="0" err="1"/>
              <a:t>conv</a:t>
            </a:r>
            <a:r>
              <a:rPr lang="en-US" dirty="0"/>
              <a:t> layers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3303793" y="3462319"/>
            <a:ext cx="5426036" cy="1108636"/>
            <a:chOff x="1779793" y="3462319"/>
            <a:chExt cx="5426036" cy="1108636"/>
          </a:xfrm>
        </p:grpSpPr>
        <p:sp>
          <p:nvSpPr>
            <p:cNvPr id="215" name="Oval 214"/>
            <p:cNvSpPr/>
            <p:nvPr/>
          </p:nvSpPr>
          <p:spPr>
            <a:xfrm>
              <a:off x="3366252" y="3462319"/>
              <a:ext cx="396240" cy="396240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/>
            <p:cNvCxnSpPr>
              <a:endCxn id="215" idx="4"/>
            </p:cNvCxnSpPr>
            <p:nvPr/>
          </p:nvCxnSpPr>
          <p:spPr>
            <a:xfrm flipV="1">
              <a:off x="3059953" y="3858559"/>
              <a:ext cx="504419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endCxn id="215" idx="4"/>
            </p:cNvCxnSpPr>
            <p:nvPr/>
          </p:nvCxnSpPr>
          <p:spPr>
            <a:xfrm flipV="1">
              <a:off x="3258073" y="3858559"/>
              <a:ext cx="306299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endCxn id="215" idx="4"/>
            </p:cNvCxnSpPr>
            <p:nvPr/>
          </p:nvCxnSpPr>
          <p:spPr>
            <a:xfrm flipV="1">
              <a:off x="3456193" y="3858559"/>
              <a:ext cx="108179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endCxn id="215" idx="4"/>
            </p:cNvCxnSpPr>
            <p:nvPr/>
          </p:nvCxnSpPr>
          <p:spPr>
            <a:xfrm flipH="1" flipV="1">
              <a:off x="3564372" y="3858559"/>
              <a:ext cx="735101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endCxn id="215" idx="4"/>
            </p:cNvCxnSpPr>
            <p:nvPr/>
          </p:nvCxnSpPr>
          <p:spPr>
            <a:xfrm flipH="1" flipV="1">
              <a:off x="3564372" y="3858559"/>
              <a:ext cx="933221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endCxn id="215" idx="4"/>
            </p:cNvCxnSpPr>
            <p:nvPr/>
          </p:nvCxnSpPr>
          <p:spPr>
            <a:xfrm flipH="1" flipV="1">
              <a:off x="3564372" y="3858559"/>
              <a:ext cx="1131341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endCxn id="215" idx="4"/>
            </p:cNvCxnSpPr>
            <p:nvPr/>
          </p:nvCxnSpPr>
          <p:spPr>
            <a:xfrm flipV="1">
              <a:off x="1779793" y="3858559"/>
              <a:ext cx="1784579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endCxn id="215" idx="4"/>
            </p:cNvCxnSpPr>
            <p:nvPr/>
          </p:nvCxnSpPr>
          <p:spPr>
            <a:xfrm flipV="1">
              <a:off x="1977913" y="3858559"/>
              <a:ext cx="1586459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endCxn id="215" idx="4"/>
            </p:cNvCxnSpPr>
            <p:nvPr/>
          </p:nvCxnSpPr>
          <p:spPr>
            <a:xfrm flipV="1">
              <a:off x="2176033" y="3858559"/>
              <a:ext cx="1388339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3088044" y="3492201"/>
              <a:ext cx="396240" cy="396240"/>
            </a:xfrm>
            <a:prstGeom prst="ellipse">
              <a:avLst/>
            </a:prstGeom>
            <a:solidFill>
              <a:srgbClr val="FF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226" name="Straight Connector 225"/>
            <p:cNvCxnSpPr>
              <a:endCxn id="225" idx="4"/>
            </p:cNvCxnSpPr>
            <p:nvPr/>
          </p:nvCxnSpPr>
          <p:spPr>
            <a:xfrm flipV="1">
              <a:off x="2176033" y="3888441"/>
              <a:ext cx="1110131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endCxn id="225" idx="4"/>
            </p:cNvCxnSpPr>
            <p:nvPr/>
          </p:nvCxnSpPr>
          <p:spPr>
            <a:xfrm flipV="1">
              <a:off x="1977913" y="3888441"/>
              <a:ext cx="1308251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endCxn id="225" idx="4"/>
            </p:cNvCxnSpPr>
            <p:nvPr/>
          </p:nvCxnSpPr>
          <p:spPr>
            <a:xfrm flipV="1">
              <a:off x="1779793" y="3888441"/>
              <a:ext cx="1506371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endCxn id="225" idx="4"/>
            </p:cNvCxnSpPr>
            <p:nvPr/>
          </p:nvCxnSpPr>
          <p:spPr>
            <a:xfrm flipV="1">
              <a:off x="3059953" y="3888441"/>
              <a:ext cx="226211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endCxn id="225" idx="4"/>
            </p:cNvCxnSpPr>
            <p:nvPr/>
          </p:nvCxnSpPr>
          <p:spPr>
            <a:xfrm flipV="1">
              <a:off x="3258073" y="3888441"/>
              <a:ext cx="28091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endCxn id="225" idx="4"/>
            </p:cNvCxnSpPr>
            <p:nvPr/>
          </p:nvCxnSpPr>
          <p:spPr>
            <a:xfrm flipH="1" flipV="1">
              <a:off x="3286164" y="3888441"/>
              <a:ext cx="170029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endCxn id="225" idx="4"/>
            </p:cNvCxnSpPr>
            <p:nvPr/>
          </p:nvCxnSpPr>
          <p:spPr>
            <a:xfrm flipH="1" flipV="1">
              <a:off x="3286164" y="3888441"/>
              <a:ext cx="1013309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endCxn id="225" idx="4"/>
            </p:cNvCxnSpPr>
            <p:nvPr/>
          </p:nvCxnSpPr>
          <p:spPr>
            <a:xfrm flipH="1" flipV="1">
              <a:off x="3286164" y="3888441"/>
              <a:ext cx="1211429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endCxn id="225" idx="4"/>
            </p:cNvCxnSpPr>
            <p:nvPr/>
          </p:nvCxnSpPr>
          <p:spPr>
            <a:xfrm flipH="1" flipV="1">
              <a:off x="3286164" y="3888441"/>
              <a:ext cx="1409549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67328" y="3466054"/>
              <a:ext cx="396240" cy="396240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endCxn id="129" idx="4"/>
            </p:cNvCxnSpPr>
            <p:nvPr/>
          </p:nvCxnSpPr>
          <p:spPr>
            <a:xfrm flipV="1">
              <a:off x="4361029" y="3862294"/>
              <a:ext cx="504419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endCxn id="129" idx="4"/>
            </p:cNvCxnSpPr>
            <p:nvPr/>
          </p:nvCxnSpPr>
          <p:spPr>
            <a:xfrm flipV="1">
              <a:off x="4559149" y="3862294"/>
              <a:ext cx="306299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29" idx="4"/>
            </p:cNvCxnSpPr>
            <p:nvPr/>
          </p:nvCxnSpPr>
          <p:spPr>
            <a:xfrm flipV="1">
              <a:off x="4757269" y="3862294"/>
              <a:ext cx="108179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endCxn id="129" idx="4"/>
            </p:cNvCxnSpPr>
            <p:nvPr/>
          </p:nvCxnSpPr>
          <p:spPr>
            <a:xfrm flipH="1" flipV="1">
              <a:off x="4865448" y="3862294"/>
              <a:ext cx="735101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endCxn id="129" idx="4"/>
            </p:cNvCxnSpPr>
            <p:nvPr/>
          </p:nvCxnSpPr>
          <p:spPr>
            <a:xfrm flipH="1" flipV="1">
              <a:off x="4865448" y="3862294"/>
              <a:ext cx="933221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endCxn id="129" idx="4"/>
            </p:cNvCxnSpPr>
            <p:nvPr/>
          </p:nvCxnSpPr>
          <p:spPr>
            <a:xfrm flipH="1" flipV="1">
              <a:off x="4865448" y="3862294"/>
              <a:ext cx="1131341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29" idx="4"/>
            </p:cNvCxnSpPr>
            <p:nvPr/>
          </p:nvCxnSpPr>
          <p:spPr>
            <a:xfrm flipV="1">
              <a:off x="3080869" y="3862294"/>
              <a:ext cx="1784579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endCxn id="129" idx="4"/>
            </p:cNvCxnSpPr>
            <p:nvPr/>
          </p:nvCxnSpPr>
          <p:spPr>
            <a:xfrm flipV="1">
              <a:off x="3278989" y="3862294"/>
              <a:ext cx="1586459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29" idx="4"/>
            </p:cNvCxnSpPr>
            <p:nvPr/>
          </p:nvCxnSpPr>
          <p:spPr>
            <a:xfrm flipV="1">
              <a:off x="3477109" y="3862294"/>
              <a:ext cx="1388339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/>
            <p:cNvSpPr/>
            <p:nvPr/>
          </p:nvSpPr>
          <p:spPr>
            <a:xfrm>
              <a:off x="4389120" y="3495936"/>
              <a:ext cx="396240" cy="396240"/>
            </a:xfrm>
            <a:prstGeom prst="ellipse">
              <a:avLst/>
            </a:prstGeom>
            <a:solidFill>
              <a:srgbClr val="FF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>
              <a:endCxn id="139" idx="4"/>
            </p:cNvCxnSpPr>
            <p:nvPr/>
          </p:nvCxnSpPr>
          <p:spPr>
            <a:xfrm flipV="1">
              <a:off x="3477109" y="3892176"/>
              <a:ext cx="1110131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endCxn id="139" idx="4"/>
            </p:cNvCxnSpPr>
            <p:nvPr/>
          </p:nvCxnSpPr>
          <p:spPr>
            <a:xfrm flipV="1">
              <a:off x="3278989" y="3892176"/>
              <a:ext cx="1308251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endCxn id="139" idx="4"/>
            </p:cNvCxnSpPr>
            <p:nvPr/>
          </p:nvCxnSpPr>
          <p:spPr>
            <a:xfrm flipV="1">
              <a:off x="3080869" y="3892176"/>
              <a:ext cx="1506371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39" idx="4"/>
            </p:cNvCxnSpPr>
            <p:nvPr/>
          </p:nvCxnSpPr>
          <p:spPr>
            <a:xfrm flipV="1">
              <a:off x="4361029" y="3892176"/>
              <a:ext cx="226211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39" idx="4"/>
            </p:cNvCxnSpPr>
            <p:nvPr/>
          </p:nvCxnSpPr>
          <p:spPr>
            <a:xfrm flipV="1">
              <a:off x="4559149" y="3892176"/>
              <a:ext cx="28091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endCxn id="139" idx="4"/>
            </p:cNvCxnSpPr>
            <p:nvPr/>
          </p:nvCxnSpPr>
          <p:spPr>
            <a:xfrm flipH="1" flipV="1">
              <a:off x="4587240" y="3892176"/>
              <a:ext cx="170029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endCxn id="139" idx="4"/>
            </p:cNvCxnSpPr>
            <p:nvPr/>
          </p:nvCxnSpPr>
          <p:spPr>
            <a:xfrm flipH="1" flipV="1">
              <a:off x="4587240" y="3892176"/>
              <a:ext cx="1013309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endCxn id="139" idx="4"/>
            </p:cNvCxnSpPr>
            <p:nvPr/>
          </p:nvCxnSpPr>
          <p:spPr>
            <a:xfrm flipH="1" flipV="1">
              <a:off x="4587240" y="3892176"/>
              <a:ext cx="1211429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endCxn id="139" idx="4"/>
            </p:cNvCxnSpPr>
            <p:nvPr/>
          </p:nvCxnSpPr>
          <p:spPr>
            <a:xfrm flipH="1" flipV="1">
              <a:off x="4587240" y="3892176"/>
              <a:ext cx="1409549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/>
            <p:cNvSpPr/>
            <p:nvPr/>
          </p:nvSpPr>
          <p:spPr>
            <a:xfrm>
              <a:off x="5876368" y="3466055"/>
              <a:ext cx="396240" cy="396240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/>
            <p:cNvCxnSpPr>
              <a:endCxn id="149" idx="4"/>
            </p:cNvCxnSpPr>
            <p:nvPr/>
          </p:nvCxnSpPr>
          <p:spPr>
            <a:xfrm flipV="1">
              <a:off x="5570069" y="3862295"/>
              <a:ext cx="504419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49" idx="4"/>
            </p:cNvCxnSpPr>
            <p:nvPr/>
          </p:nvCxnSpPr>
          <p:spPr>
            <a:xfrm flipV="1">
              <a:off x="5768189" y="3862295"/>
              <a:ext cx="306299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endCxn id="149" idx="4"/>
            </p:cNvCxnSpPr>
            <p:nvPr/>
          </p:nvCxnSpPr>
          <p:spPr>
            <a:xfrm flipV="1">
              <a:off x="5966309" y="3862295"/>
              <a:ext cx="108179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endCxn id="149" idx="4"/>
            </p:cNvCxnSpPr>
            <p:nvPr/>
          </p:nvCxnSpPr>
          <p:spPr>
            <a:xfrm flipH="1" flipV="1">
              <a:off x="6074488" y="3862295"/>
              <a:ext cx="735101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endCxn id="149" idx="4"/>
            </p:cNvCxnSpPr>
            <p:nvPr/>
          </p:nvCxnSpPr>
          <p:spPr>
            <a:xfrm flipH="1" flipV="1">
              <a:off x="6074488" y="3862295"/>
              <a:ext cx="933221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endCxn id="149" idx="4"/>
            </p:cNvCxnSpPr>
            <p:nvPr/>
          </p:nvCxnSpPr>
          <p:spPr>
            <a:xfrm flipH="1" flipV="1">
              <a:off x="6074488" y="3862295"/>
              <a:ext cx="1131341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149" idx="4"/>
            </p:cNvCxnSpPr>
            <p:nvPr/>
          </p:nvCxnSpPr>
          <p:spPr>
            <a:xfrm flipV="1">
              <a:off x="4289909" y="3862295"/>
              <a:ext cx="1784579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endCxn id="149" idx="4"/>
            </p:cNvCxnSpPr>
            <p:nvPr/>
          </p:nvCxnSpPr>
          <p:spPr>
            <a:xfrm flipV="1">
              <a:off x="4488029" y="3862295"/>
              <a:ext cx="1586459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endCxn id="149" idx="4"/>
            </p:cNvCxnSpPr>
            <p:nvPr/>
          </p:nvCxnSpPr>
          <p:spPr>
            <a:xfrm flipV="1">
              <a:off x="4686149" y="3862295"/>
              <a:ext cx="1388339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/>
            <p:cNvSpPr/>
            <p:nvPr/>
          </p:nvSpPr>
          <p:spPr>
            <a:xfrm>
              <a:off x="5598160" y="3495937"/>
              <a:ext cx="396240" cy="396240"/>
            </a:xfrm>
            <a:prstGeom prst="ellipse">
              <a:avLst/>
            </a:prstGeom>
            <a:solidFill>
              <a:srgbClr val="FF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Connector 161"/>
            <p:cNvCxnSpPr>
              <a:endCxn id="161" idx="4"/>
            </p:cNvCxnSpPr>
            <p:nvPr/>
          </p:nvCxnSpPr>
          <p:spPr>
            <a:xfrm flipV="1">
              <a:off x="4686149" y="3892177"/>
              <a:ext cx="1110131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endCxn id="161" idx="4"/>
            </p:cNvCxnSpPr>
            <p:nvPr/>
          </p:nvCxnSpPr>
          <p:spPr>
            <a:xfrm flipV="1">
              <a:off x="4488029" y="3892177"/>
              <a:ext cx="1308251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endCxn id="161" idx="4"/>
            </p:cNvCxnSpPr>
            <p:nvPr/>
          </p:nvCxnSpPr>
          <p:spPr>
            <a:xfrm flipV="1">
              <a:off x="4289909" y="3892177"/>
              <a:ext cx="1506371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endCxn id="161" idx="4"/>
            </p:cNvCxnSpPr>
            <p:nvPr/>
          </p:nvCxnSpPr>
          <p:spPr>
            <a:xfrm flipV="1">
              <a:off x="5570069" y="3892177"/>
              <a:ext cx="226211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endCxn id="161" idx="4"/>
            </p:cNvCxnSpPr>
            <p:nvPr/>
          </p:nvCxnSpPr>
          <p:spPr>
            <a:xfrm flipV="1">
              <a:off x="5768189" y="3892177"/>
              <a:ext cx="28091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endCxn id="161" idx="4"/>
            </p:cNvCxnSpPr>
            <p:nvPr/>
          </p:nvCxnSpPr>
          <p:spPr>
            <a:xfrm flipH="1" flipV="1">
              <a:off x="5796280" y="3892177"/>
              <a:ext cx="170029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endCxn id="161" idx="4"/>
            </p:cNvCxnSpPr>
            <p:nvPr/>
          </p:nvCxnSpPr>
          <p:spPr>
            <a:xfrm flipH="1" flipV="1">
              <a:off x="5796280" y="3892177"/>
              <a:ext cx="1013309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61" idx="4"/>
            </p:cNvCxnSpPr>
            <p:nvPr/>
          </p:nvCxnSpPr>
          <p:spPr>
            <a:xfrm flipH="1" flipV="1">
              <a:off x="5796280" y="3892177"/>
              <a:ext cx="1211429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endCxn id="161" idx="4"/>
            </p:cNvCxnSpPr>
            <p:nvPr/>
          </p:nvCxnSpPr>
          <p:spPr>
            <a:xfrm flipH="1" flipV="1">
              <a:off x="5796280" y="3892177"/>
              <a:ext cx="1409549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/>
          <p:cNvSpPr txBox="1"/>
          <p:nvPr/>
        </p:nvSpPr>
        <p:spPr>
          <a:xfrm>
            <a:off x="9302870" y="4374000"/>
            <a:ext cx="1574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err="1"/>
              <a:t>Conv</a:t>
            </a:r>
            <a:r>
              <a:rPr lang="en-US" sz="1300" b="1" dirty="0"/>
              <a:t> Layer 1</a:t>
            </a:r>
            <a:endParaRPr lang="en-US" sz="1300" dirty="0"/>
          </a:p>
          <a:p>
            <a:r>
              <a:rPr lang="en-US" sz="1300" dirty="0"/>
              <a:t>Kernel width = 4</a:t>
            </a:r>
          </a:p>
          <a:p>
            <a:r>
              <a:rPr lang="en-US" sz="1300" dirty="0"/>
              <a:t>stride = 2*</a:t>
            </a:r>
          </a:p>
          <a:p>
            <a:r>
              <a:rPr lang="en-US" sz="1300" dirty="0" err="1"/>
              <a:t>num</a:t>
            </a:r>
            <a:r>
              <a:rPr lang="en-US" sz="1300" dirty="0"/>
              <a:t> filters / </a:t>
            </a:r>
            <a:r>
              <a:rPr lang="en-US" sz="1300" dirty="0" err="1"/>
              <a:t>num</a:t>
            </a:r>
            <a:r>
              <a:rPr lang="en-US" sz="1300" dirty="0"/>
              <a:t> channels = 3</a:t>
            </a:r>
          </a:p>
          <a:p>
            <a:r>
              <a:rPr lang="en-US" sz="1300" dirty="0"/>
              <a:t>Total neurons = 15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9297144" y="3071058"/>
            <a:ext cx="14173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err="1"/>
              <a:t>Conv</a:t>
            </a:r>
            <a:r>
              <a:rPr lang="en-US" sz="1300" b="1" dirty="0"/>
              <a:t> Layer 2</a:t>
            </a:r>
          </a:p>
          <a:p>
            <a:r>
              <a:rPr lang="en-US" sz="1300" dirty="0"/>
              <a:t>Kernel width = 3</a:t>
            </a:r>
          </a:p>
          <a:p>
            <a:r>
              <a:rPr lang="en-US" sz="1300" dirty="0"/>
              <a:t>stride = 1</a:t>
            </a:r>
          </a:p>
          <a:p>
            <a:r>
              <a:rPr lang="en-US" sz="1300" dirty="0" err="1"/>
              <a:t>num</a:t>
            </a:r>
            <a:r>
              <a:rPr lang="en-US" sz="1300" dirty="0"/>
              <a:t> filters / </a:t>
            </a:r>
            <a:r>
              <a:rPr lang="en-US" sz="1300" dirty="0" err="1"/>
              <a:t>num</a:t>
            </a:r>
            <a:r>
              <a:rPr lang="en-US" sz="1300" dirty="0"/>
              <a:t> channels = 2</a:t>
            </a:r>
          </a:p>
          <a:p>
            <a:r>
              <a:rPr lang="en-US" sz="1300" dirty="0"/>
              <a:t>total neurons = 6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4810164" y="2633748"/>
            <a:ext cx="2780922" cy="862189"/>
            <a:chOff x="3286164" y="2633747"/>
            <a:chExt cx="2780922" cy="862189"/>
          </a:xfrm>
        </p:grpSpPr>
        <p:sp>
          <p:nvSpPr>
            <p:cNvPr id="175" name="Oval 174"/>
            <p:cNvSpPr/>
            <p:nvPr/>
          </p:nvSpPr>
          <p:spPr>
            <a:xfrm>
              <a:off x="3616960" y="2638888"/>
              <a:ext cx="1168400" cy="396240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max</a:t>
              </a:r>
            </a:p>
          </p:txBody>
        </p:sp>
        <p:cxnSp>
          <p:nvCxnSpPr>
            <p:cNvPr id="176" name="Straight Connector 175"/>
            <p:cNvCxnSpPr>
              <a:stCxn id="215" idx="0"/>
              <a:endCxn id="175" idx="4"/>
            </p:cNvCxnSpPr>
            <p:nvPr/>
          </p:nvCxnSpPr>
          <p:spPr>
            <a:xfrm flipV="1">
              <a:off x="3564372" y="3035128"/>
              <a:ext cx="636788" cy="4271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29" idx="0"/>
              <a:endCxn id="175" idx="4"/>
            </p:cNvCxnSpPr>
            <p:nvPr/>
          </p:nvCxnSpPr>
          <p:spPr>
            <a:xfrm flipH="1" flipV="1">
              <a:off x="4201160" y="3035128"/>
              <a:ext cx="664288" cy="430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15862" y="2638888"/>
              <a:ext cx="1168400" cy="396240"/>
            </a:xfrm>
            <a:prstGeom prst="ellipse">
              <a:avLst/>
            </a:prstGeom>
            <a:solidFill>
              <a:srgbClr val="FF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Max = 2</a:t>
              </a:r>
            </a:p>
          </p:txBody>
        </p:sp>
        <p:cxnSp>
          <p:nvCxnSpPr>
            <p:cNvPr id="183" name="Straight Connector 182"/>
            <p:cNvCxnSpPr>
              <a:stCxn id="225" idx="0"/>
              <a:endCxn id="182" idx="4"/>
            </p:cNvCxnSpPr>
            <p:nvPr/>
          </p:nvCxnSpPr>
          <p:spPr>
            <a:xfrm flipV="1">
              <a:off x="3286164" y="3035128"/>
              <a:ext cx="713898" cy="4570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39" idx="0"/>
              <a:endCxn id="182" idx="4"/>
            </p:cNvCxnSpPr>
            <p:nvPr/>
          </p:nvCxnSpPr>
          <p:spPr>
            <a:xfrm flipH="1" flipV="1">
              <a:off x="4000062" y="3035128"/>
              <a:ext cx="587178" cy="4608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/>
            <p:cNvSpPr/>
            <p:nvPr/>
          </p:nvSpPr>
          <p:spPr>
            <a:xfrm>
              <a:off x="4818598" y="2633747"/>
              <a:ext cx="1168400" cy="396240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max</a:t>
              </a:r>
            </a:p>
          </p:txBody>
        </p:sp>
        <p:cxnSp>
          <p:nvCxnSpPr>
            <p:cNvPr id="199" name="Straight Connector 198"/>
            <p:cNvCxnSpPr>
              <a:stCxn id="129" idx="0"/>
              <a:endCxn id="198" idx="4"/>
            </p:cNvCxnSpPr>
            <p:nvPr/>
          </p:nvCxnSpPr>
          <p:spPr>
            <a:xfrm flipV="1">
              <a:off x="4865448" y="3029987"/>
              <a:ext cx="537350" cy="4360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endCxn id="198" idx="4"/>
            </p:cNvCxnSpPr>
            <p:nvPr/>
          </p:nvCxnSpPr>
          <p:spPr>
            <a:xfrm flipH="1" flipV="1">
              <a:off x="5402798" y="3029987"/>
              <a:ext cx="664288" cy="430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Oval 200"/>
            <p:cNvSpPr/>
            <p:nvPr/>
          </p:nvSpPr>
          <p:spPr>
            <a:xfrm>
              <a:off x="4617500" y="2633747"/>
              <a:ext cx="1168400" cy="396240"/>
            </a:xfrm>
            <a:prstGeom prst="ellipse">
              <a:avLst/>
            </a:prstGeom>
            <a:solidFill>
              <a:srgbClr val="FF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Max = 6</a:t>
              </a:r>
            </a:p>
          </p:txBody>
        </p:sp>
        <p:cxnSp>
          <p:nvCxnSpPr>
            <p:cNvPr id="202" name="Straight Connector 201"/>
            <p:cNvCxnSpPr>
              <a:stCxn id="139" idx="0"/>
              <a:endCxn id="201" idx="4"/>
            </p:cNvCxnSpPr>
            <p:nvPr/>
          </p:nvCxnSpPr>
          <p:spPr>
            <a:xfrm flipV="1">
              <a:off x="4587240" y="3029987"/>
              <a:ext cx="614460" cy="4659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endCxn id="201" idx="4"/>
            </p:cNvCxnSpPr>
            <p:nvPr/>
          </p:nvCxnSpPr>
          <p:spPr>
            <a:xfrm flipH="1" flipV="1">
              <a:off x="5201700" y="3029987"/>
              <a:ext cx="587178" cy="4608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/>
          <p:cNvSpPr txBox="1"/>
          <p:nvPr/>
        </p:nvSpPr>
        <p:spPr>
          <a:xfrm>
            <a:off x="5991998" y="3545880"/>
            <a:ext cx="27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7197812" y="3545880"/>
            <a:ext cx="27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4683040" y="3536871"/>
            <a:ext cx="27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1625600" y="2478418"/>
            <a:ext cx="3314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Maxpooling</a:t>
            </a:r>
            <a:r>
              <a:rPr lang="en-US" dirty="0"/>
              <a:t> layers take the max over sets of </a:t>
            </a:r>
            <a:r>
              <a:rPr lang="en-US" dirty="0" err="1"/>
              <a:t>conv</a:t>
            </a:r>
            <a:r>
              <a:rPr lang="en-US" dirty="0"/>
              <a:t> layer outputs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9305658" y="2432252"/>
            <a:ext cx="14173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err="1"/>
              <a:t>Maxpooling</a:t>
            </a:r>
            <a:r>
              <a:rPr lang="en-US" sz="1300" b="1" dirty="0"/>
              <a:t> layer</a:t>
            </a:r>
          </a:p>
          <a:p>
            <a:r>
              <a:rPr lang="en-US" sz="1300" dirty="0"/>
              <a:t>pool width = 2</a:t>
            </a:r>
          </a:p>
          <a:p>
            <a:r>
              <a:rPr lang="en-US" sz="1300" dirty="0"/>
              <a:t>stride = 1</a:t>
            </a:r>
          </a:p>
        </p:txBody>
      </p:sp>
      <p:grpSp>
        <p:nvGrpSpPr>
          <p:cNvPr id="300" name="Group 299"/>
          <p:cNvGrpSpPr/>
          <p:nvPr/>
        </p:nvGrpSpPr>
        <p:grpSpPr>
          <a:xfrm>
            <a:off x="4859316" y="1706880"/>
            <a:ext cx="2694194" cy="932008"/>
            <a:chOff x="3335316" y="1706880"/>
            <a:chExt cx="2694194" cy="932008"/>
          </a:xfrm>
        </p:grpSpPr>
        <p:sp>
          <p:nvSpPr>
            <p:cNvPr id="213" name="Oval 212"/>
            <p:cNvSpPr/>
            <p:nvPr/>
          </p:nvSpPr>
          <p:spPr>
            <a:xfrm>
              <a:off x="3335316" y="1736762"/>
              <a:ext cx="492760" cy="46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4445366" y="1706880"/>
              <a:ext cx="492760" cy="46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5536750" y="1706880"/>
              <a:ext cx="492760" cy="46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Connector 256"/>
            <p:cNvCxnSpPr>
              <a:stCxn id="182" idx="0"/>
              <a:endCxn id="213" idx="4"/>
            </p:cNvCxnSpPr>
            <p:nvPr/>
          </p:nvCxnSpPr>
          <p:spPr>
            <a:xfrm flipH="1" flipV="1">
              <a:off x="3581696" y="2204122"/>
              <a:ext cx="418366" cy="4347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175" idx="0"/>
              <a:endCxn id="213" idx="4"/>
            </p:cNvCxnSpPr>
            <p:nvPr/>
          </p:nvCxnSpPr>
          <p:spPr>
            <a:xfrm flipH="1" flipV="1">
              <a:off x="3581696" y="2204122"/>
              <a:ext cx="619464" cy="4347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198" idx="0"/>
              <a:endCxn id="213" idx="4"/>
            </p:cNvCxnSpPr>
            <p:nvPr/>
          </p:nvCxnSpPr>
          <p:spPr>
            <a:xfrm flipH="1" flipV="1">
              <a:off x="3581696" y="2204122"/>
              <a:ext cx="1821102" cy="4296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01" idx="0"/>
              <a:endCxn id="213" idx="4"/>
            </p:cNvCxnSpPr>
            <p:nvPr/>
          </p:nvCxnSpPr>
          <p:spPr>
            <a:xfrm flipH="1" flipV="1">
              <a:off x="3581696" y="2204122"/>
              <a:ext cx="1620004" cy="4296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182" idx="0"/>
              <a:endCxn id="214" idx="4"/>
            </p:cNvCxnSpPr>
            <p:nvPr/>
          </p:nvCxnSpPr>
          <p:spPr>
            <a:xfrm flipV="1">
              <a:off x="4000062" y="2174240"/>
              <a:ext cx="691684" cy="464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175" idx="0"/>
              <a:endCxn id="214" idx="4"/>
            </p:cNvCxnSpPr>
            <p:nvPr/>
          </p:nvCxnSpPr>
          <p:spPr>
            <a:xfrm flipV="1">
              <a:off x="4201160" y="2174240"/>
              <a:ext cx="490586" cy="464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198" idx="0"/>
              <a:endCxn id="256" idx="4"/>
            </p:cNvCxnSpPr>
            <p:nvPr/>
          </p:nvCxnSpPr>
          <p:spPr>
            <a:xfrm flipV="1">
              <a:off x="5402798" y="2174240"/>
              <a:ext cx="380332" cy="4595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201" idx="0"/>
              <a:endCxn id="256" idx="4"/>
            </p:cNvCxnSpPr>
            <p:nvPr/>
          </p:nvCxnSpPr>
          <p:spPr>
            <a:xfrm flipV="1">
              <a:off x="5201700" y="2174240"/>
              <a:ext cx="581430" cy="4595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198" idx="0"/>
              <a:endCxn id="214" idx="4"/>
            </p:cNvCxnSpPr>
            <p:nvPr/>
          </p:nvCxnSpPr>
          <p:spPr>
            <a:xfrm flipH="1" flipV="1">
              <a:off x="4691746" y="2174240"/>
              <a:ext cx="711052" cy="4595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01" idx="0"/>
              <a:endCxn id="214" idx="4"/>
            </p:cNvCxnSpPr>
            <p:nvPr/>
          </p:nvCxnSpPr>
          <p:spPr>
            <a:xfrm flipH="1" flipV="1">
              <a:off x="4691746" y="2174240"/>
              <a:ext cx="509954" cy="4595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175" idx="0"/>
              <a:endCxn id="256" idx="4"/>
            </p:cNvCxnSpPr>
            <p:nvPr/>
          </p:nvCxnSpPr>
          <p:spPr>
            <a:xfrm flipV="1">
              <a:off x="4201160" y="2174240"/>
              <a:ext cx="1581970" cy="464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182" idx="0"/>
              <a:endCxn id="256" idx="4"/>
            </p:cNvCxnSpPr>
            <p:nvPr/>
          </p:nvCxnSpPr>
          <p:spPr>
            <a:xfrm flipV="1">
              <a:off x="4000062" y="2174240"/>
              <a:ext cx="1783068" cy="464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0" name="TextBox 279"/>
          <p:cNvSpPr txBox="1"/>
          <p:nvPr/>
        </p:nvSpPr>
        <p:spPr>
          <a:xfrm>
            <a:off x="1545054" y="1683569"/>
            <a:ext cx="3394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Typically followed by one or more fully connected layers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132982" y="6542519"/>
            <a:ext cx="48098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*for genomics, a stride of 1 for </a:t>
            </a:r>
            <a:r>
              <a:rPr lang="en-US" sz="1300" b="1" dirty="0" err="1"/>
              <a:t>conv</a:t>
            </a:r>
            <a:r>
              <a:rPr lang="en-US" sz="1300" b="1" dirty="0"/>
              <a:t> layers is recommended</a:t>
            </a:r>
            <a:endParaRPr lang="en-US" sz="1300" dirty="0"/>
          </a:p>
        </p:txBody>
      </p:sp>
      <p:grpSp>
        <p:nvGrpSpPr>
          <p:cNvPr id="301" name="Group 300"/>
          <p:cNvGrpSpPr/>
          <p:nvPr/>
        </p:nvGrpSpPr>
        <p:grpSpPr>
          <a:xfrm>
            <a:off x="4780280" y="884554"/>
            <a:ext cx="2900680" cy="852208"/>
            <a:chOff x="3256279" y="884553"/>
            <a:chExt cx="2900680" cy="852208"/>
          </a:xfrm>
        </p:grpSpPr>
        <p:sp>
          <p:nvSpPr>
            <p:cNvPr id="279" name="Oval 278"/>
            <p:cNvSpPr/>
            <p:nvPr/>
          </p:nvSpPr>
          <p:spPr>
            <a:xfrm>
              <a:off x="3256279" y="884553"/>
              <a:ext cx="2900680" cy="46736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Clr>
                  <a:schemeClr val="dk1"/>
                </a:buClr>
                <a:buSzPct val="25000"/>
              </a:pPr>
              <a:r>
                <a:rPr lang="en" sz="1400" dirty="0">
                  <a:latin typeface="Arial"/>
                  <a:ea typeface="Arial"/>
                  <a:cs typeface="Arial"/>
                  <a:sym typeface="Arial"/>
                </a:rPr>
                <a:t>P (TF = bound | X)</a:t>
              </a:r>
            </a:p>
          </p:txBody>
        </p:sp>
        <p:cxnSp>
          <p:nvCxnSpPr>
            <p:cNvPr id="283" name="Straight Connector 282"/>
            <p:cNvCxnSpPr>
              <a:stCxn id="213" idx="0"/>
              <a:endCxn id="279" idx="4"/>
            </p:cNvCxnSpPr>
            <p:nvPr/>
          </p:nvCxnSpPr>
          <p:spPr>
            <a:xfrm flipV="1">
              <a:off x="3581695" y="1351913"/>
              <a:ext cx="1124924" cy="3848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>
              <a:stCxn id="214" idx="0"/>
              <a:endCxn id="279" idx="4"/>
            </p:cNvCxnSpPr>
            <p:nvPr/>
          </p:nvCxnSpPr>
          <p:spPr>
            <a:xfrm flipV="1">
              <a:off x="4691745" y="1351913"/>
              <a:ext cx="14874" cy="3549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>
              <a:stCxn id="256" idx="0"/>
              <a:endCxn id="279" idx="4"/>
            </p:cNvCxnSpPr>
            <p:nvPr/>
          </p:nvCxnSpPr>
          <p:spPr>
            <a:xfrm flipH="1" flipV="1">
              <a:off x="4706619" y="1351913"/>
              <a:ext cx="1076510" cy="3549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TextBox 301"/>
          <p:cNvSpPr txBox="1"/>
          <p:nvPr/>
        </p:nvSpPr>
        <p:spPr>
          <a:xfrm>
            <a:off x="1625600" y="876927"/>
            <a:ext cx="339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 activations</a:t>
            </a:r>
          </a:p>
        </p:txBody>
      </p:sp>
      <p:sp>
        <p:nvSpPr>
          <p:cNvPr id="235" name="Shape 1029"/>
          <p:cNvSpPr txBox="1"/>
          <p:nvPr/>
        </p:nvSpPr>
        <p:spPr>
          <a:xfrm>
            <a:off x="507040" y="-240651"/>
            <a:ext cx="11360800" cy="107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4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convolutional neural network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2128521" y="5485339"/>
            <a:ext cx="8077119" cy="1083362"/>
            <a:chOff x="2128521" y="5655668"/>
            <a:chExt cx="8077119" cy="1083362"/>
          </a:xfrm>
        </p:grpSpPr>
        <p:grpSp>
          <p:nvGrpSpPr>
            <p:cNvPr id="295" name="Shape 837"/>
            <p:cNvGrpSpPr/>
            <p:nvPr/>
          </p:nvGrpSpPr>
          <p:grpSpPr>
            <a:xfrm>
              <a:off x="2128521" y="6241271"/>
              <a:ext cx="8077119" cy="497759"/>
              <a:chOff x="1600200" y="4087044"/>
              <a:chExt cx="6057839" cy="373319"/>
            </a:xfrm>
          </p:grpSpPr>
          <p:sp>
            <p:nvSpPr>
              <p:cNvPr id="296" name="Shape 838"/>
              <p:cNvSpPr/>
              <p:nvPr/>
            </p:nvSpPr>
            <p:spPr>
              <a:xfrm>
                <a:off x="1600200" y="409466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C55A11"/>
                  </a:buClr>
                  <a:buSzPct val="25000"/>
                </a:pPr>
                <a:r>
                  <a:rPr lang="en" sz="2800">
                    <a:solidFill>
                      <a:srgbClr val="C55A1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</a:p>
            </p:txBody>
          </p:sp>
          <p:sp>
            <p:nvSpPr>
              <p:cNvPr id="298" name="Shape 839"/>
              <p:cNvSpPr/>
              <p:nvPr/>
            </p:nvSpPr>
            <p:spPr>
              <a:xfrm>
                <a:off x="208025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70C0"/>
                  </a:buClr>
                  <a:buSzPct val="25000"/>
                </a:pPr>
                <a:r>
                  <a:rPr lang="en" sz="28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299" name="Shape 840"/>
              <p:cNvSpPr/>
              <p:nvPr/>
            </p:nvSpPr>
            <p:spPr>
              <a:xfrm>
                <a:off x="254508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303" name="Shape 841"/>
              <p:cNvSpPr/>
              <p:nvPr/>
            </p:nvSpPr>
            <p:spPr>
              <a:xfrm>
                <a:off x="302514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304" name="Shape 842"/>
              <p:cNvSpPr/>
              <p:nvPr/>
            </p:nvSpPr>
            <p:spPr>
              <a:xfrm>
                <a:off x="348996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305" name="Shape 843"/>
              <p:cNvSpPr/>
              <p:nvPr/>
            </p:nvSpPr>
            <p:spPr>
              <a:xfrm>
                <a:off x="397001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B050"/>
                  </a:buClr>
                  <a:buSzPct val="25000"/>
                </a:pPr>
                <a:r>
                  <a:rPr lang="en" sz="2800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306" name="Shape 844"/>
              <p:cNvSpPr/>
              <p:nvPr/>
            </p:nvSpPr>
            <p:spPr>
              <a:xfrm>
                <a:off x="44348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00FF"/>
                  </a:buClr>
                  <a:buSzPct val="25000"/>
                </a:pPr>
                <a:r>
                  <a:rPr lang="en" sz="28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307" name="Shape 845"/>
              <p:cNvSpPr/>
              <p:nvPr/>
            </p:nvSpPr>
            <p:spPr>
              <a:xfrm>
                <a:off x="491490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00FF"/>
                  </a:buClr>
                  <a:buSzPct val="25000"/>
                </a:pPr>
                <a:r>
                  <a:rPr lang="en" sz="28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308" name="Shape 846"/>
              <p:cNvSpPr/>
              <p:nvPr/>
            </p:nvSpPr>
            <p:spPr>
              <a:xfrm>
                <a:off x="539496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E46C0A"/>
                  </a:buClr>
                  <a:buSzPct val="25000"/>
                </a:pPr>
                <a:r>
                  <a:rPr lang="en" sz="2800">
                    <a:solidFill>
                      <a:srgbClr val="E46C0A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</a:p>
            </p:txBody>
          </p:sp>
          <p:sp>
            <p:nvSpPr>
              <p:cNvPr id="309" name="Shape 847"/>
              <p:cNvSpPr/>
              <p:nvPr/>
            </p:nvSpPr>
            <p:spPr>
              <a:xfrm>
                <a:off x="587501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310" name="Shape 848"/>
              <p:cNvSpPr/>
              <p:nvPr/>
            </p:nvSpPr>
            <p:spPr>
              <a:xfrm>
                <a:off x="63398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311" name="Shape 849"/>
              <p:cNvSpPr/>
              <p:nvPr/>
            </p:nvSpPr>
            <p:spPr>
              <a:xfrm>
                <a:off x="681990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312" name="Shape 850"/>
              <p:cNvSpPr/>
              <p:nvPr/>
            </p:nvSpPr>
            <p:spPr>
              <a:xfrm>
                <a:off x="72923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</p:grpSp>
        <p:pic>
          <p:nvPicPr>
            <p:cNvPr id="313" name="Shape 1030"/>
            <p:cNvPicPr preferRelativeResize="0"/>
            <p:nvPr/>
          </p:nvPicPr>
          <p:blipFill rotWithShape="1">
            <a:blip r:embed="rId2">
              <a:alphaModFix/>
            </a:blip>
            <a:srcRect l="6724" t="82004" r="90493" b="8858"/>
            <a:stretch/>
          </p:blipFill>
          <p:spPr>
            <a:xfrm>
              <a:off x="3552791" y="5668752"/>
              <a:ext cx="1588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Shape 1031"/>
            <p:cNvPicPr preferRelativeResize="0"/>
            <p:nvPr/>
          </p:nvPicPr>
          <p:blipFill rotWithShape="1">
            <a:blip r:embed="rId2">
              <a:alphaModFix/>
            </a:blip>
            <a:srcRect l="12560" t="82005" r="84733" b="8856"/>
            <a:stretch/>
          </p:blipFill>
          <p:spPr>
            <a:xfrm>
              <a:off x="4802459" y="5674559"/>
              <a:ext cx="1760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Shape 1032"/>
            <p:cNvPicPr preferRelativeResize="0"/>
            <p:nvPr/>
          </p:nvPicPr>
          <p:blipFill rotWithShape="1">
            <a:blip r:embed="rId2">
              <a:alphaModFix/>
            </a:blip>
            <a:srcRect l="21283" t="82005" r="76182" b="8856"/>
            <a:stretch/>
          </p:blipFill>
          <p:spPr>
            <a:xfrm>
              <a:off x="6058952" y="5656797"/>
              <a:ext cx="153600" cy="59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Shape 1033"/>
            <p:cNvPicPr preferRelativeResize="0"/>
            <p:nvPr/>
          </p:nvPicPr>
          <p:blipFill rotWithShape="1">
            <a:blip r:embed="rId2">
              <a:alphaModFix/>
            </a:blip>
            <a:srcRect l="32976" t="82090" r="64420" b="8799"/>
            <a:stretch/>
          </p:blipFill>
          <p:spPr>
            <a:xfrm>
              <a:off x="7339513" y="5655668"/>
              <a:ext cx="150800" cy="57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Shape 1034"/>
            <p:cNvPicPr preferRelativeResize="0"/>
            <p:nvPr/>
          </p:nvPicPr>
          <p:blipFill rotWithShape="1">
            <a:blip r:embed="rId2">
              <a:alphaModFix/>
            </a:blip>
            <a:srcRect l="6724" t="82004" r="90493" b="8858"/>
            <a:stretch/>
          </p:blipFill>
          <p:spPr>
            <a:xfrm>
              <a:off x="8025443" y="5668749"/>
              <a:ext cx="1588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Shape 1035"/>
            <p:cNvPicPr preferRelativeResize="0"/>
            <p:nvPr/>
          </p:nvPicPr>
          <p:blipFill rotWithShape="1">
            <a:blip r:embed="rId2">
              <a:alphaModFix/>
            </a:blip>
            <a:srcRect l="6724" t="82004" r="90493" b="8858"/>
            <a:stretch/>
          </p:blipFill>
          <p:spPr>
            <a:xfrm>
              <a:off x="9226195" y="5666725"/>
              <a:ext cx="1588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Shape 1036"/>
            <p:cNvPicPr preferRelativeResize="0"/>
            <p:nvPr/>
          </p:nvPicPr>
          <p:blipFill rotWithShape="1">
            <a:blip r:embed="rId2">
              <a:alphaModFix/>
            </a:blip>
            <a:srcRect l="6724" t="82004" r="90493" b="8858"/>
            <a:stretch/>
          </p:blipFill>
          <p:spPr>
            <a:xfrm>
              <a:off x="9866276" y="5656801"/>
              <a:ext cx="1588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Shape 1037"/>
            <p:cNvPicPr preferRelativeResize="0"/>
            <p:nvPr/>
          </p:nvPicPr>
          <p:blipFill rotWithShape="1">
            <a:blip r:embed="rId2">
              <a:alphaModFix/>
            </a:blip>
            <a:srcRect l="12560" t="82005" r="84733" b="8856"/>
            <a:stretch/>
          </p:blipFill>
          <p:spPr>
            <a:xfrm>
              <a:off x="4214789" y="5656800"/>
              <a:ext cx="175999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Shape 1038"/>
            <p:cNvPicPr preferRelativeResize="0"/>
            <p:nvPr/>
          </p:nvPicPr>
          <p:blipFill rotWithShape="1">
            <a:blip r:embed="rId2">
              <a:alphaModFix/>
            </a:blip>
            <a:srcRect l="12560" t="82005" r="84733" b="8856"/>
            <a:stretch/>
          </p:blipFill>
          <p:spPr>
            <a:xfrm>
              <a:off x="8577552" y="5656797"/>
              <a:ext cx="1760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Shape 1039"/>
            <p:cNvPicPr preferRelativeResize="0"/>
            <p:nvPr/>
          </p:nvPicPr>
          <p:blipFill rotWithShape="1">
            <a:blip r:embed="rId2">
              <a:alphaModFix/>
            </a:blip>
            <a:srcRect l="6724" t="82004" r="90493" b="8858"/>
            <a:stretch/>
          </p:blipFill>
          <p:spPr>
            <a:xfrm>
              <a:off x="5497159" y="5666725"/>
              <a:ext cx="1588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Shape 1040"/>
            <p:cNvPicPr preferRelativeResize="0"/>
            <p:nvPr/>
          </p:nvPicPr>
          <p:blipFill rotWithShape="1">
            <a:blip r:embed="rId2">
              <a:alphaModFix/>
            </a:blip>
            <a:srcRect l="21283" t="82005" r="76182" b="8856"/>
            <a:stretch/>
          </p:blipFill>
          <p:spPr>
            <a:xfrm>
              <a:off x="6725437" y="5655668"/>
              <a:ext cx="153600" cy="59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Shape 1041"/>
            <p:cNvPicPr preferRelativeResize="0"/>
            <p:nvPr/>
          </p:nvPicPr>
          <p:blipFill rotWithShape="1">
            <a:blip r:embed="rId2">
              <a:alphaModFix/>
            </a:blip>
            <a:srcRect l="21283" t="82005" r="76182" b="8856"/>
            <a:stretch/>
          </p:blipFill>
          <p:spPr>
            <a:xfrm>
              <a:off x="2951221" y="5666725"/>
              <a:ext cx="153600" cy="59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Shape 1042"/>
            <p:cNvPicPr preferRelativeResize="0"/>
            <p:nvPr/>
          </p:nvPicPr>
          <p:blipFill rotWithShape="1">
            <a:blip r:embed="rId2">
              <a:alphaModFix/>
            </a:blip>
            <a:srcRect l="32976" t="82090" r="64420" b="8799"/>
            <a:stretch/>
          </p:blipFill>
          <p:spPr>
            <a:xfrm>
              <a:off x="2290223" y="5663811"/>
              <a:ext cx="150800" cy="5756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9415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2" grpId="2" animBg="1"/>
      <p:bldP spid="38" grpId="0" animBg="1"/>
      <p:bldP spid="39" grpId="0" animBg="1"/>
      <p:bldP spid="40" grpId="0" animBg="1"/>
      <p:bldP spid="56" grpId="0" animBg="1"/>
      <p:bldP spid="57" grpId="0" animBg="1"/>
      <p:bldP spid="58" grpId="0" animBg="1"/>
      <p:bldP spid="74" grpId="0" animBg="1"/>
      <p:bldP spid="75" grpId="0" animBg="1"/>
      <p:bldP spid="76" grpId="0" animBg="1"/>
      <p:bldP spid="92" grpId="0" animBg="1"/>
      <p:bldP spid="93" grpId="0" animBg="1"/>
      <p:bldP spid="94" grpId="0" animBg="1"/>
      <p:bldP spid="151" grpId="0"/>
      <p:bldP spid="239" grpId="0"/>
      <p:bldP spid="172" grpId="0"/>
      <p:bldP spid="173" grpId="0"/>
      <p:bldP spid="107" grpId="0"/>
      <p:bldP spid="207" grpId="0"/>
      <p:bldP spid="208" grpId="0"/>
      <p:bldP spid="211" grpId="0"/>
      <p:bldP spid="212" grpId="0"/>
      <p:bldP spid="280" grpId="0"/>
      <p:bldP spid="281" grpId="0"/>
      <p:bldP spid="30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>
            <a:endCxn id="20" idx="4"/>
          </p:cNvCxnSpPr>
          <p:nvPr/>
        </p:nvCxnSpPr>
        <p:spPr>
          <a:xfrm flipV="1">
            <a:off x="2377440" y="4759960"/>
            <a:ext cx="1330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21" idx="4"/>
          </p:cNvCxnSpPr>
          <p:nvPr/>
        </p:nvCxnSpPr>
        <p:spPr>
          <a:xfrm flipV="1">
            <a:off x="2377440" y="4856480"/>
            <a:ext cx="1132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20" idx="4"/>
          </p:cNvCxnSpPr>
          <p:nvPr/>
        </p:nvCxnSpPr>
        <p:spPr>
          <a:xfrm flipV="1">
            <a:off x="3017520" y="4759960"/>
            <a:ext cx="69088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21" idx="4"/>
          </p:cNvCxnSpPr>
          <p:nvPr/>
        </p:nvCxnSpPr>
        <p:spPr>
          <a:xfrm flipV="1">
            <a:off x="3017520" y="4856480"/>
            <a:ext cx="49276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510280" y="4363720"/>
            <a:ext cx="396240" cy="3962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312160" y="4460240"/>
            <a:ext cx="396240" cy="3962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endCxn id="20" idx="4"/>
          </p:cNvCxnSpPr>
          <p:nvPr/>
        </p:nvCxnSpPr>
        <p:spPr>
          <a:xfrm flipH="1" flipV="1">
            <a:off x="3708400" y="4759960"/>
            <a:ext cx="11887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20" idx="4"/>
          </p:cNvCxnSpPr>
          <p:nvPr/>
        </p:nvCxnSpPr>
        <p:spPr>
          <a:xfrm flipH="1" flipV="1">
            <a:off x="3708400" y="4759960"/>
            <a:ext cx="568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4"/>
          </p:cNvCxnSpPr>
          <p:nvPr/>
        </p:nvCxnSpPr>
        <p:spPr>
          <a:xfrm flipH="1" flipV="1">
            <a:off x="3510280" y="4856480"/>
            <a:ext cx="76708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4"/>
          </p:cNvCxnSpPr>
          <p:nvPr/>
        </p:nvCxnSpPr>
        <p:spPr>
          <a:xfrm flipH="1" flipV="1">
            <a:off x="3312160" y="4978400"/>
            <a:ext cx="158496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1" idx="4"/>
          </p:cNvCxnSpPr>
          <p:nvPr/>
        </p:nvCxnSpPr>
        <p:spPr>
          <a:xfrm flipH="1" flipV="1">
            <a:off x="3510280" y="4856480"/>
            <a:ext cx="1386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1" idx="4"/>
          </p:cNvCxnSpPr>
          <p:nvPr/>
        </p:nvCxnSpPr>
        <p:spPr>
          <a:xfrm flipH="1" flipV="1">
            <a:off x="3510280" y="4856480"/>
            <a:ext cx="12700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0" idx="4"/>
          </p:cNvCxnSpPr>
          <p:nvPr/>
        </p:nvCxnSpPr>
        <p:spPr>
          <a:xfrm flipV="1">
            <a:off x="3637280" y="4759960"/>
            <a:ext cx="711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114040" y="4582160"/>
            <a:ext cx="396240" cy="396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22" idx="4"/>
          </p:cNvCxnSpPr>
          <p:nvPr/>
        </p:nvCxnSpPr>
        <p:spPr>
          <a:xfrm flipV="1">
            <a:off x="3017520" y="4978400"/>
            <a:ext cx="29464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22" idx="4"/>
          </p:cNvCxnSpPr>
          <p:nvPr/>
        </p:nvCxnSpPr>
        <p:spPr>
          <a:xfrm flipH="1" flipV="1">
            <a:off x="3312160" y="4978400"/>
            <a:ext cx="3251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22" idx="4"/>
          </p:cNvCxnSpPr>
          <p:nvPr/>
        </p:nvCxnSpPr>
        <p:spPr>
          <a:xfrm flipH="1" flipV="1">
            <a:off x="3312160" y="4978400"/>
            <a:ext cx="96520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22" idx="4"/>
          </p:cNvCxnSpPr>
          <p:nvPr/>
        </p:nvCxnSpPr>
        <p:spPr>
          <a:xfrm flipV="1">
            <a:off x="2377440" y="4978400"/>
            <a:ext cx="9347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38" idx="4"/>
          </p:cNvCxnSpPr>
          <p:nvPr/>
        </p:nvCxnSpPr>
        <p:spPr>
          <a:xfrm flipV="1">
            <a:off x="3647440" y="4759960"/>
            <a:ext cx="1330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9" idx="4"/>
          </p:cNvCxnSpPr>
          <p:nvPr/>
        </p:nvCxnSpPr>
        <p:spPr>
          <a:xfrm flipV="1">
            <a:off x="3647440" y="4856480"/>
            <a:ext cx="1132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38" idx="4"/>
          </p:cNvCxnSpPr>
          <p:nvPr/>
        </p:nvCxnSpPr>
        <p:spPr>
          <a:xfrm flipV="1">
            <a:off x="4287520" y="4759960"/>
            <a:ext cx="69088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39" idx="4"/>
          </p:cNvCxnSpPr>
          <p:nvPr/>
        </p:nvCxnSpPr>
        <p:spPr>
          <a:xfrm flipV="1">
            <a:off x="4287520" y="4856480"/>
            <a:ext cx="49276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780280" y="4363720"/>
            <a:ext cx="396240" cy="3962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582160" y="4460240"/>
            <a:ext cx="396240" cy="3962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384040" y="4582160"/>
            <a:ext cx="396240" cy="396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endCxn id="40" idx="4"/>
          </p:cNvCxnSpPr>
          <p:nvPr/>
        </p:nvCxnSpPr>
        <p:spPr>
          <a:xfrm flipV="1">
            <a:off x="4287520" y="4978400"/>
            <a:ext cx="29464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0" idx="4"/>
          </p:cNvCxnSpPr>
          <p:nvPr/>
        </p:nvCxnSpPr>
        <p:spPr>
          <a:xfrm flipH="1" flipV="1">
            <a:off x="4582160" y="4978400"/>
            <a:ext cx="3251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38" idx="4"/>
          </p:cNvCxnSpPr>
          <p:nvPr/>
        </p:nvCxnSpPr>
        <p:spPr>
          <a:xfrm flipH="1" flipV="1">
            <a:off x="4978400" y="4759960"/>
            <a:ext cx="11887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38" idx="4"/>
          </p:cNvCxnSpPr>
          <p:nvPr/>
        </p:nvCxnSpPr>
        <p:spPr>
          <a:xfrm flipH="1" flipV="1">
            <a:off x="4978400" y="4759960"/>
            <a:ext cx="568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9" idx="4"/>
          </p:cNvCxnSpPr>
          <p:nvPr/>
        </p:nvCxnSpPr>
        <p:spPr>
          <a:xfrm flipH="1" flipV="1">
            <a:off x="4780280" y="4856480"/>
            <a:ext cx="76708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40" idx="4"/>
          </p:cNvCxnSpPr>
          <p:nvPr/>
        </p:nvCxnSpPr>
        <p:spPr>
          <a:xfrm flipH="1" flipV="1">
            <a:off x="4582160" y="4978400"/>
            <a:ext cx="96520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0" idx="4"/>
          </p:cNvCxnSpPr>
          <p:nvPr/>
        </p:nvCxnSpPr>
        <p:spPr>
          <a:xfrm flipH="1" flipV="1">
            <a:off x="4582160" y="4978400"/>
            <a:ext cx="158496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39" idx="4"/>
          </p:cNvCxnSpPr>
          <p:nvPr/>
        </p:nvCxnSpPr>
        <p:spPr>
          <a:xfrm flipH="1" flipV="1">
            <a:off x="4780280" y="4856480"/>
            <a:ext cx="1386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39" idx="4"/>
          </p:cNvCxnSpPr>
          <p:nvPr/>
        </p:nvCxnSpPr>
        <p:spPr>
          <a:xfrm flipH="1" flipV="1">
            <a:off x="4780280" y="4856480"/>
            <a:ext cx="12700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38" idx="4"/>
          </p:cNvCxnSpPr>
          <p:nvPr/>
        </p:nvCxnSpPr>
        <p:spPr>
          <a:xfrm flipV="1">
            <a:off x="4907280" y="4759960"/>
            <a:ext cx="711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40" idx="4"/>
          </p:cNvCxnSpPr>
          <p:nvPr/>
        </p:nvCxnSpPr>
        <p:spPr>
          <a:xfrm flipV="1">
            <a:off x="3647440" y="4978400"/>
            <a:ext cx="9347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56" idx="4"/>
          </p:cNvCxnSpPr>
          <p:nvPr/>
        </p:nvCxnSpPr>
        <p:spPr>
          <a:xfrm flipV="1">
            <a:off x="4907280" y="4759960"/>
            <a:ext cx="1330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57" idx="4"/>
          </p:cNvCxnSpPr>
          <p:nvPr/>
        </p:nvCxnSpPr>
        <p:spPr>
          <a:xfrm flipV="1">
            <a:off x="4907280" y="4856480"/>
            <a:ext cx="1132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56" idx="4"/>
          </p:cNvCxnSpPr>
          <p:nvPr/>
        </p:nvCxnSpPr>
        <p:spPr>
          <a:xfrm flipV="1">
            <a:off x="5547360" y="4759960"/>
            <a:ext cx="69088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57" idx="4"/>
          </p:cNvCxnSpPr>
          <p:nvPr/>
        </p:nvCxnSpPr>
        <p:spPr>
          <a:xfrm flipV="1">
            <a:off x="5547360" y="4856480"/>
            <a:ext cx="49276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040120" y="4363720"/>
            <a:ext cx="396240" cy="3962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842000" y="4460240"/>
            <a:ext cx="396240" cy="3962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43880" y="4582160"/>
            <a:ext cx="396240" cy="396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>
            <a:endCxn id="58" idx="4"/>
          </p:cNvCxnSpPr>
          <p:nvPr/>
        </p:nvCxnSpPr>
        <p:spPr>
          <a:xfrm flipV="1">
            <a:off x="5547360" y="4978400"/>
            <a:ext cx="29464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58" idx="4"/>
          </p:cNvCxnSpPr>
          <p:nvPr/>
        </p:nvCxnSpPr>
        <p:spPr>
          <a:xfrm flipH="1" flipV="1">
            <a:off x="5842000" y="4978400"/>
            <a:ext cx="3251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56" idx="4"/>
          </p:cNvCxnSpPr>
          <p:nvPr/>
        </p:nvCxnSpPr>
        <p:spPr>
          <a:xfrm flipH="1" flipV="1">
            <a:off x="6238240" y="4759960"/>
            <a:ext cx="11887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56" idx="4"/>
          </p:cNvCxnSpPr>
          <p:nvPr/>
        </p:nvCxnSpPr>
        <p:spPr>
          <a:xfrm flipH="1" flipV="1">
            <a:off x="6238240" y="4759960"/>
            <a:ext cx="568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57" idx="4"/>
          </p:cNvCxnSpPr>
          <p:nvPr/>
        </p:nvCxnSpPr>
        <p:spPr>
          <a:xfrm flipH="1" flipV="1">
            <a:off x="6040120" y="4856480"/>
            <a:ext cx="76708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58" idx="4"/>
          </p:cNvCxnSpPr>
          <p:nvPr/>
        </p:nvCxnSpPr>
        <p:spPr>
          <a:xfrm flipH="1" flipV="1">
            <a:off x="5842000" y="4978400"/>
            <a:ext cx="96520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endCxn id="58" idx="4"/>
          </p:cNvCxnSpPr>
          <p:nvPr/>
        </p:nvCxnSpPr>
        <p:spPr>
          <a:xfrm flipH="1" flipV="1">
            <a:off x="5842000" y="4978400"/>
            <a:ext cx="158496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57" idx="4"/>
          </p:cNvCxnSpPr>
          <p:nvPr/>
        </p:nvCxnSpPr>
        <p:spPr>
          <a:xfrm flipH="1" flipV="1">
            <a:off x="6040120" y="4856480"/>
            <a:ext cx="1386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57" idx="4"/>
          </p:cNvCxnSpPr>
          <p:nvPr/>
        </p:nvCxnSpPr>
        <p:spPr>
          <a:xfrm flipH="1" flipV="1">
            <a:off x="6040120" y="4856480"/>
            <a:ext cx="12700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56" idx="4"/>
          </p:cNvCxnSpPr>
          <p:nvPr/>
        </p:nvCxnSpPr>
        <p:spPr>
          <a:xfrm flipV="1">
            <a:off x="6167120" y="4759960"/>
            <a:ext cx="711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endCxn id="58" idx="4"/>
          </p:cNvCxnSpPr>
          <p:nvPr/>
        </p:nvCxnSpPr>
        <p:spPr>
          <a:xfrm flipV="1">
            <a:off x="4907280" y="4978400"/>
            <a:ext cx="9347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74" idx="4"/>
          </p:cNvCxnSpPr>
          <p:nvPr/>
        </p:nvCxnSpPr>
        <p:spPr>
          <a:xfrm flipV="1">
            <a:off x="6187440" y="4759960"/>
            <a:ext cx="1330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75" idx="4"/>
          </p:cNvCxnSpPr>
          <p:nvPr/>
        </p:nvCxnSpPr>
        <p:spPr>
          <a:xfrm flipV="1">
            <a:off x="6187440" y="4856480"/>
            <a:ext cx="1132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74" idx="4"/>
          </p:cNvCxnSpPr>
          <p:nvPr/>
        </p:nvCxnSpPr>
        <p:spPr>
          <a:xfrm flipV="1">
            <a:off x="6827520" y="4759960"/>
            <a:ext cx="69088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endCxn id="75" idx="4"/>
          </p:cNvCxnSpPr>
          <p:nvPr/>
        </p:nvCxnSpPr>
        <p:spPr>
          <a:xfrm flipV="1">
            <a:off x="6827520" y="4856480"/>
            <a:ext cx="49276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7320280" y="4363720"/>
            <a:ext cx="396240" cy="3962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7122160" y="4460240"/>
            <a:ext cx="396240" cy="3962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924040" y="4582160"/>
            <a:ext cx="396240" cy="396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>
            <a:endCxn id="76" idx="4"/>
          </p:cNvCxnSpPr>
          <p:nvPr/>
        </p:nvCxnSpPr>
        <p:spPr>
          <a:xfrm flipV="1">
            <a:off x="6827520" y="4978400"/>
            <a:ext cx="29464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76" idx="4"/>
          </p:cNvCxnSpPr>
          <p:nvPr/>
        </p:nvCxnSpPr>
        <p:spPr>
          <a:xfrm flipH="1" flipV="1">
            <a:off x="7122160" y="4978400"/>
            <a:ext cx="3251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7518400" y="4759960"/>
            <a:ext cx="11887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7518400" y="4759960"/>
            <a:ext cx="568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7320280" y="4856480"/>
            <a:ext cx="76708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76" idx="4"/>
          </p:cNvCxnSpPr>
          <p:nvPr/>
        </p:nvCxnSpPr>
        <p:spPr>
          <a:xfrm flipH="1" flipV="1">
            <a:off x="7122160" y="4978400"/>
            <a:ext cx="96520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endCxn id="76" idx="4"/>
          </p:cNvCxnSpPr>
          <p:nvPr/>
        </p:nvCxnSpPr>
        <p:spPr>
          <a:xfrm flipH="1" flipV="1">
            <a:off x="7122160" y="4978400"/>
            <a:ext cx="158496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7320280" y="4856480"/>
            <a:ext cx="1386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7320280" y="4856480"/>
            <a:ext cx="12700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7447280" y="4759960"/>
            <a:ext cx="711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endCxn id="76" idx="4"/>
          </p:cNvCxnSpPr>
          <p:nvPr/>
        </p:nvCxnSpPr>
        <p:spPr>
          <a:xfrm flipV="1">
            <a:off x="6187440" y="4978400"/>
            <a:ext cx="9347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endCxn id="92" idx="4"/>
          </p:cNvCxnSpPr>
          <p:nvPr/>
        </p:nvCxnSpPr>
        <p:spPr>
          <a:xfrm flipV="1">
            <a:off x="7426960" y="4759960"/>
            <a:ext cx="1330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93" idx="4"/>
          </p:cNvCxnSpPr>
          <p:nvPr/>
        </p:nvCxnSpPr>
        <p:spPr>
          <a:xfrm flipV="1">
            <a:off x="7426960" y="4856480"/>
            <a:ext cx="1132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endCxn id="92" idx="4"/>
          </p:cNvCxnSpPr>
          <p:nvPr/>
        </p:nvCxnSpPr>
        <p:spPr>
          <a:xfrm flipV="1">
            <a:off x="8067040" y="4759960"/>
            <a:ext cx="69088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93" idx="4"/>
          </p:cNvCxnSpPr>
          <p:nvPr/>
        </p:nvCxnSpPr>
        <p:spPr>
          <a:xfrm flipV="1">
            <a:off x="8067040" y="4856480"/>
            <a:ext cx="49276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8559800" y="4363720"/>
            <a:ext cx="396240" cy="3962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8361680" y="4460240"/>
            <a:ext cx="396240" cy="3962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8163560" y="4582160"/>
            <a:ext cx="396240" cy="396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/>
          <p:cNvCxnSpPr>
            <a:endCxn id="94" idx="4"/>
          </p:cNvCxnSpPr>
          <p:nvPr/>
        </p:nvCxnSpPr>
        <p:spPr>
          <a:xfrm flipV="1">
            <a:off x="8067040" y="4978400"/>
            <a:ext cx="29464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endCxn id="94" idx="4"/>
          </p:cNvCxnSpPr>
          <p:nvPr/>
        </p:nvCxnSpPr>
        <p:spPr>
          <a:xfrm flipH="1" flipV="1">
            <a:off x="8361680" y="4978400"/>
            <a:ext cx="3251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8757920" y="4759960"/>
            <a:ext cx="11887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 flipV="1">
            <a:off x="8757920" y="4759960"/>
            <a:ext cx="568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8559800" y="4856480"/>
            <a:ext cx="76708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94" idx="4"/>
          </p:cNvCxnSpPr>
          <p:nvPr/>
        </p:nvCxnSpPr>
        <p:spPr>
          <a:xfrm flipH="1" flipV="1">
            <a:off x="8361680" y="4978400"/>
            <a:ext cx="96520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endCxn id="94" idx="4"/>
          </p:cNvCxnSpPr>
          <p:nvPr/>
        </p:nvCxnSpPr>
        <p:spPr>
          <a:xfrm flipH="1" flipV="1">
            <a:off x="8361680" y="4978400"/>
            <a:ext cx="158496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8559800" y="4856480"/>
            <a:ext cx="1386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8559800" y="4856480"/>
            <a:ext cx="12700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8686800" y="4759960"/>
            <a:ext cx="711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endCxn id="94" idx="4"/>
          </p:cNvCxnSpPr>
          <p:nvPr/>
        </p:nvCxnSpPr>
        <p:spPr>
          <a:xfrm flipV="1">
            <a:off x="7426960" y="4978400"/>
            <a:ext cx="9347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1524000" y="4157380"/>
            <a:ext cx="177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</a:t>
            </a:r>
          </a:p>
          <a:p>
            <a:r>
              <a:rPr lang="en-US" dirty="0"/>
              <a:t>(same color = shared weights)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507024" y="3293318"/>
            <a:ext cx="352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Later </a:t>
            </a:r>
            <a:r>
              <a:rPr lang="en-US" dirty="0" err="1"/>
              <a:t>conv</a:t>
            </a:r>
            <a:r>
              <a:rPr lang="en-US" dirty="0"/>
              <a:t> layers operate on outputs of previous </a:t>
            </a:r>
            <a:r>
              <a:rPr lang="en-US" dirty="0" err="1"/>
              <a:t>conv</a:t>
            </a:r>
            <a:r>
              <a:rPr lang="en-US" dirty="0"/>
              <a:t> layers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3303793" y="3462319"/>
            <a:ext cx="5426036" cy="1108636"/>
            <a:chOff x="1779793" y="3462319"/>
            <a:chExt cx="5426036" cy="1108636"/>
          </a:xfrm>
        </p:grpSpPr>
        <p:sp>
          <p:nvSpPr>
            <p:cNvPr id="215" name="Oval 214"/>
            <p:cNvSpPr/>
            <p:nvPr/>
          </p:nvSpPr>
          <p:spPr>
            <a:xfrm>
              <a:off x="3366252" y="3462319"/>
              <a:ext cx="396240" cy="396240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/>
            <p:cNvCxnSpPr>
              <a:endCxn id="215" idx="4"/>
            </p:cNvCxnSpPr>
            <p:nvPr/>
          </p:nvCxnSpPr>
          <p:spPr>
            <a:xfrm flipV="1">
              <a:off x="3059953" y="3858559"/>
              <a:ext cx="504419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endCxn id="215" idx="4"/>
            </p:cNvCxnSpPr>
            <p:nvPr/>
          </p:nvCxnSpPr>
          <p:spPr>
            <a:xfrm flipV="1">
              <a:off x="3258073" y="3858559"/>
              <a:ext cx="306299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endCxn id="215" idx="4"/>
            </p:cNvCxnSpPr>
            <p:nvPr/>
          </p:nvCxnSpPr>
          <p:spPr>
            <a:xfrm flipV="1">
              <a:off x="3456193" y="3858559"/>
              <a:ext cx="108179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endCxn id="215" idx="4"/>
            </p:cNvCxnSpPr>
            <p:nvPr/>
          </p:nvCxnSpPr>
          <p:spPr>
            <a:xfrm flipH="1" flipV="1">
              <a:off x="3564372" y="3858559"/>
              <a:ext cx="735101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endCxn id="215" idx="4"/>
            </p:cNvCxnSpPr>
            <p:nvPr/>
          </p:nvCxnSpPr>
          <p:spPr>
            <a:xfrm flipH="1" flipV="1">
              <a:off x="3564372" y="3858559"/>
              <a:ext cx="933221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endCxn id="215" idx="4"/>
            </p:cNvCxnSpPr>
            <p:nvPr/>
          </p:nvCxnSpPr>
          <p:spPr>
            <a:xfrm flipH="1" flipV="1">
              <a:off x="3564372" y="3858559"/>
              <a:ext cx="1131341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endCxn id="215" idx="4"/>
            </p:cNvCxnSpPr>
            <p:nvPr/>
          </p:nvCxnSpPr>
          <p:spPr>
            <a:xfrm flipV="1">
              <a:off x="1779793" y="3858559"/>
              <a:ext cx="1784579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endCxn id="215" idx="4"/>
            </p:cNvCxnSpPr>
            <p:nvPr/>
          </p:nvCxnSpPr>
          <p:spPr>
            <a:xfrm flipV="1">
              <a:off x="1977913" y="3858559"/>
              <a:ext cx="1586459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endCxn id="215" idx="4"/>
            </p:cNvCxnSpPr>
            <p:nvPr/>
          </p:nvCxnSpPr>
          <p:spPr>
            <a:xfrm flipV="1">
              <a:off x="2176033" y="3858559"/>
              <a:ext cx="1388339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3088044" y="3492201"/>
              <a:ext cx="396240" cy="396240"/>
            </a:xfrm>
            <a:prstGeom prst="ellipse">
              <a:avLst/>
            </a:prstGeom>
            <a:solidFill>
              <a:srgbClr val="FF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226" name="Straight Connector 225"/>
            <p:cNvCxnSpPr>
              <a:endCxn id="225" idx="4"/>
            </p:cNvCxnSpPr>
            <p:nvPr/>
          </p:nvCxnSpPr>
          <p:spPr>
            <a:xfrm flipV="1">
              <a:off x="2176033" y="3888441"/>
              <a:ext cx="1110131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endCxn id="225" idx="4"/>
            </p:cNvCxnSpPr>
            <p:nvPr/>
          </p:nvCxnSpPr>
          <p:spPr>
            <a:xfrm flipV="1">
              <a:off x="1977913" y="3888441"/>
              <a:ext cx="1308251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endCxn id="225" idx="4"/>
            </p:cNvCxnSpPr>
            <p:nvPr/>
          </p:nvCxnSpPr>
          <p:spPr>
            <a:xfrm flipV="1">
              <a:off x="1779793" y="3888441"/>
              <a:ext cx="1506371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endCxn id="225" idx="4"/>
            </p:cNvCxnSpPr>
            <p:nvPr/>
          </p:nvCxnSpPr>
          <p:spPr>
            <a:xfrm flipV="1">
              <a:off x="3059953" y="3888441"/>
              <a:ext cx="226211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endCxn id="225" idx="4"/>
            </p:cNvCxnSpPr>
            <p:nvPr/>
          </p:nvCxnSpPr>
          <p:spPr>
            <a:xfrm flipV="1">
              <a:off x="3258073" y="3888441"/>
              <a:ext cx="28091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endCxn id="225" idx="4"/>
            </p:cNvCxnSpPr>
            <p:nvPr/>
          </p:nvCxnSpPr>
          <p:spPr>
            <a:xfrm flipH="1" flipV="1">
              <a:off x="3286164" y="3888441"/>
              <a:ext cx="170029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endCxn id="225" idx="4"/>
            </p:cNvCxnSpPr>
            <p:nvPr/>
          </p:nvCxnSpPr>
          <p:spPr>
            <a:xfrm flipH="1" flipV="1">
              <a:off x="3286164" y="3888441"/>
              <a:ext cx="1013309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endCxn id="225" idx="4"/>
            </p:cNvCxnSpPr>
            <p:nvPr/>
          </p:nvCxnSpPr>
          <p:spPr>
            <a:xfrm flipH="1" flipV="1">
              <a:off x="3286164" y="3888441"/>
              <a:ext cx="1211429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endCxn id="225" idx="4"/>
            </p:cNvCxnSpPr>
            <p:nvPr/>
          </p:nvCxnSpPr>
          <p:spPr>
            <a:xfrm flipH="1" flipV="1">
              <a:off x="3286164" y="3888441"/>
              <a:ext cx="1409549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67328" y="3466054"/>
              <a:ext cx="396240" cy="396240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endCxn id="129" idx="4"/>
            </p:cNvCxnSpPr>
            <p:nvPr/>
          </p:nvCxnSpPr>
          <p:spPr>
            <a:xfrm flipV="1">
              <a:off x="4361029" y="3862294"/>
              <a:ext cx="504419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endCxn id="129" idx="4"/>
            </p:cNvCxnSpPr>
            <p:nvPr/>
          </p:nvCxnSpPr>
          <p:spPr>
            <a:xfrm flipV="1">
              <a:off x="4559149" y="3862294"/>
              <a:ext cx="306299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29" idx="4"/>
            </p:cNvCxnSpPr>
            <p:nvPr/>
          </p:nvCxnSpPr>
          <p:spPr>
            <a:xfrm flipV="1">
              <a:off x="4757269" y="3862294"/>
              <a:ext cx="108179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endCxn id="129" idx="4"/>
            </p:cNvCxnSpPr>
            <p:nvPr/>
          </p:nvCxnSpPr>
          <p:spPr>
            <a:xfrm flipH="1" flipV="1">
              <a:off x="4865448" y="3862294"/>
              <a:ext cx="735101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endCxn id="129" idx="4"/>
            </p:cNvCxnSpPr>
            <p:nvPr/>
          </p:nvCxnSpPr>
          <p:spPr>
            <a:xfrm flipH="1" flipV="1">
              <a:off x="4865448" y="3862294"/>
              <a:ext cx="933221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endCxn id="129" idx="4"/>
            </p:cNvCxnSpPr>
            <p:nvPr/>
          </p:nvCxnSpPr>
          <p:spPr>
            <a:xfrm flipH="1" flipV="1">
              <a:off x="4865448" y="3862294"/>
              <a:ext cx="1131341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29" idx="4"/>
            </p:cNvCxnSpPr>
            <p:nvPr/>
          </p:nvCxnSpPr>
          <p:spPr>
            <a:xfrm flipV="1">
              <a:off x="3080869" y="3862294"/>
              <a:ext cx="1784579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endCxn id="129" idx="4"/>
            </p:cNvCxnSpPr>
            <p:nvPr/>
          </p:nvCxnSpPr>
          <p:spPr>
            <a:xfrm flipV="1">
              <a:off x="3278989" y="3862294"/>
              <a:ext cx="1586459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29" idx="4"/>
            </p:cNvCxnSpPr>
            <p:nvPr/>
          </p:nvCxnSpPr>
          <p:spPr>
            <a:xfrm flipV="1">
              <a:off x="3477109" y="3862294"/>
              <a:ext cx="1388339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/>
            <p:cNvSpPr/>
            <p:nvPr/>
          </p:nvSpPr>
          <p:spPr>
            <a:xfrm>
              <a:off x="4389120" y="3495936"/>
              <a:ext cx="396240" cy="396240"/>
            </a:xfrm>
            <a:prstGeom prst="ellipse">
              <a:avLst/>
            </a:prstGeom>
            <a:solidFill>
              <a:srgbClr val="FF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>
              <a:endCxn id="139" idx="4"/>
            </p:cNvCxnSpPr>
            <p:nvPr/>
          </p:nvCxnSpPr>
          <p:spPr>
            <a:xfrm flipV="1">
              <a:off x="3477109" y="3892176"/>
              <a:ext cx="1110131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endCxn id="139" idx="4"/>
            </p:cNvCxnSpPr>
            <p:nvPr/>
          </p:nvCxnSpPr>
          <p:spPr>
            <a:xfrm flipV="1">
              <a:off x="3278989" y="3892176"/>
              <a:ext cx="1308251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endCxn id="139" idx="4"/>
            </p:cNvCxnSpPr>
            <p:nvPr/>
          </p:nvCxnSpPr>
          <p:spPr>
            <a:xfrm flipV="1">
              <a:off x="3080869" y="3892176"/>
              <a:ext cx="1506371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39" idx="4"/>
            </p:cNvCxnSpPr>
            <p:nvPr/>
          </p:nvCxnSpPr>
          <p:spPr>
            <a:xfrm flipV="1">
              <a:off x="4361029" y="3892176"/>
              <a:ext cx="226211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39" idx="4"/>
            </p:cNvCxnSpPr>
            <p:nvPr/>
          </p:nvCxnSpPr>
          <p:spPr>
            <a:xfrm flipV="1">
              <a:off x="4559149" y="3892176"/>
              <a:ext cx="28091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endCxn id="139" idx="4"/>
            </p:cNvCxnSpPr>
            <p:nvPr/>
          </p:nvCxnSpPr>
          <p:spPr>
            <a:xfrm flipH="1" flipV="1">
              <a:off x="4587240" y="3892176"/>
              <a:ext cx="170029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endCxn id="139" idx="4"/>
            </p:cNvCxnSpPr>
            <p:nvPr/>
          </p:nvCxnSpPr>
          <p:spPr>
            <a:xfrm flipH="1" flipV="1">
              <a:off x="4587240" y="3892176"/>
              <a:ext cx="1013309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endCxn id="139" idx="4"/>
            </p:cNvCxnSpPr>
            <p:nvPr/>
          </p:nvCxnSpPr>
          <p:spPr>
            <a:xfrm flipH="1" flipV="1">
              <a:off x="4587240" y="3892176"/>
              <a:ext cx="1211429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endCxn id="139" idx="4"/>
            </p:cNvCxnSpPr>
            <p:nvPr/>
          </p:nvCxnSpPr>
          <p:spPr>
            <a:xfrm flipH="1" flipV="1">
              <a:off x="4587240" y="3892176"/>
              <a:ext cx="1409549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/>
            <p:cNvSpPr/>
            <p:nvPr/>
          </p:nvSpPr>
          <p:spPr>
            <a:xfrm>
              <a:off x="5876368" y="3466055"/>
              <a:ext cx="396240" cy="396240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/>
            <p:cNvCxnSpPr>
              <a:endCxn id="149" idx="4"/>
            </p:cNvCxnSpPr>
            <p:nvPr/>
          </p:nvCxnSpPr>
          <p:spPr>
            <a:xfrm flipV="1">
              <a:off x="5570069" y="3862295"/>
              <a:ext cx="504419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49" idx="4"/>
            </p:cNvCxnSpPr>
            <p:nvPr/>
          </p:nvCxnSpPr>
          <p:spPr>
            <a:xfrm flipV="1">
              <a:off x="5768189" y="3862295"/>
              <a:ext cx="306299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endCxn id="149" idx="4"/>
            </p:cNvCxnSpPr>
            <p:nvPr/>
          </p:nvCxnSpPr>
          <p:spPr>
            <a:xfrm flipV="1">
              <a:off x="5966309" y="3862295"/>
              <a:ext cx="108179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endCxn id="149" idx="4"/>
            </p:cNvCxnSpPr>
            <p:nvPr/>
          </p:nvCxnSpPr>
          <p:spPr>
            <a:xfrm flipH="1" flipV="1">
              <a:off x="6074488" y="3862295"/>
              <a:ext cx="735101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endCxn id="149" idx="4"/>
            </p:cNvCxnSpPr>
            <p:nvPr/>
          </p:nvCxnSpPr>
          <p:spPr>
            <a:xfrm flipH="1" flipV="1">
              <a:off x="6074488" y="3862295"/>
              <a:ext cx="933221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endCxn id="149" idx="4"/>
            </p:cNvCxnSpPr>
            <p:nvPr/>
          </p:nvCxnSpPr>
          <p:spPr>
            <a:xfrm flipH="1" flipV="1">
              <a:off x="6074488" y="3862295"/>
              <a:ext cx="1131341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149" idx="4"/>
            </p:cNvCxnSpPr>
            <p:nvPr/>
          </p:nvCxnSpPr>
          <p:spPr>
            <a:xfrm flipV="1">
              <a:off x="4289909" y="3862295"/>
              <a:ext cx="1784579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endCxn id="149" idx="4"/>
            </p:cNvCxnSpPr>
            <p:nvPr/>
          </p:nvCxnSpPr>
          <p:spPr>
            <a:xfrm flipV="1">
              <a:off x="4488029" y="3862295"/>
              <a:ext cx="1586459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endCxn id="149" idx="4"/>
            </p:cNvCxnSpPr>
            <p:nvPr/>
          </p:nvCxnSpPr>
          <p:spPr>
            <a:xfrm flipV="1">
              <a:off x="4686149" y="3862295"/>
              <a:ext cx="1388339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/>
            <p:cNvSpPr/>
            <p:nvPr/>
          </p:nvSpPr>
          <p:spPr>
            <a:xfrm>
              <a:off x="5598160" y="3495937"/>
              <a:ext cx="396240" cy="396240"/>
            </a:xfrm>
            <a:prstGeom prst="ellipse">
              <a:avLst/>
            </a:prstGeom>
            <a:solidFill>
              <a:srgbClr val="FF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Connector 161"/>
            <p:cNvCxnSpPr>
              <a:endCxn id="161" idx="4"/>
            </p:cNvCxnSpPr>
            <p:nvPr/>
          </p:nvCxnSpPr>
          <p:spPr>
            <a:xfrm flipV="1">
              <a:off x="4686149" y="3892177"/>
              <a:ext cx="1110131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endCxn id="161" idx="4"/>
            </p:cNvCxnSpPr>
            <p:nvPr/>
          </p:nvCxnSpPr>
          <p:spPr>
            <a:xfrm flipV="1">
              <a:off x="4488029" y="3892177"/>
              <a:ext cx="1308251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endCxn id="161" idx="4"/>
            </p:cNvCxnSpPr>
            <p:nvPr/>
          </p:nvCxnSpPr>
          <p:spPr>
            <a:xfrm flipV="1">
              <a:off x="4289909" y="3892177"/>
              <a:ext cx="1506371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endCxn id="161" idx="4"/>
            </p:cNvCxnSpPr>
            <p:nvPr/>
          </p:nvCxnSpPr>
          <p:spPr>
            <a:xfrm flipV="1">
              <a:off x="5570069" y="3892177"/>
              <a:ext cx="226211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endCxn id="161" idx="4"/>
            </p:cNvCxnSpPr>
            <p:nvPr/>
          </p:nvCxnSpPr>
          <p:spPr>
            <a:xfrm flipV="1">
              <a:off x="5768189" y="3892177"/>
              <a:ext cx="28091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endCxn id="161" idx="4"/>
            </p:cNvCxnSpPr>
            <p:nvPr/>
          </p:nvCxnSpPr>
          <p:spPr>
            <a:xfrm flipH="1" flipV="1">
              <a:off x="5796280" y="3892177"/>
              <a:ext cx="170029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endCxn id="161" idx="4"/>
            </p:cNvCxnSpPr>
            <p:nvPr/>
          </p:nvCxnSpPr>
          <p:spPr>
            <a:xfrm flipH="1" flipV="1">
              <a:off x="5796280" y="3892177"/>
              <a:ext cx="1013309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61" idx="4"/>
            </p:cNvCxnSpPr>
            <p:nvPr/>
          </p:nvCxnSpPr>
          <p:spPr>
            <a:xfrm flipH="1" flipV="1">
              <a:off x="5796280" y="3892177"/>
              <a:ext cx="1211429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endCxn id="161" idx="4"/>
            </p:cNvCxnSpPr>
            <p:nvPr/>
          </p:nvCxnSpPr>
          <p:spPr>
            <a:xfrm flipH="1" flipV="1">
              <a:off x="5796280" y="3892177"/>
              <a:ext cx="1409549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/>
          <p:cNvSpPr txBox="1"/>
          <p:nvPr/>
        </p:nvSpPr>
        <p:spPr>
          <a:xfrm>
            <a:off x="9302870" y="4374000"/>
            <a:ext cx="1574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err="1"/>
              <a:t>Conv</a:t>
            </a:r>
            <a:r>
              <a:rPr lang="en-US" sz="1300" b="1" dirty="0"/>
              <a:t> Layer 1</a:t>
            </a:r>
            <a:endParaRPr lang="en-US" sz="1300" dirty="0"/>
          </a:p>
          <a:p>
            <a:r>
              <a:rPr lang="en-US" sz="1300" dirty="0"/>
              <a:t>Kernel width = 4</a:t>
            </a:r>
          </a:p>
          <a:p>
            <a:r>
              <a:rPr lang="en-US" sz="1300" dirty="0"/>
              <a:t>stride = 2*</a:t>
            </a:r>
          </a:p>
          <a:p>
            <a:r>
              <a:rPr lang="en-US" sz="1300" dirty="0" err="1"/>
              <a:t>num</a:t>
            </a:r>
            <a:r>
              <a:rPr lang="en-US" sz="1300" dirty="0"/>
              <a:t> filters / </a:t>
            </a:r>
            <a:r>
              <a:rPr lang="en-US" sz="1300" dirty="0" err="1"/>
              <a:t>num</a:t>
            </a:r>
            <a:r>
              <a:rPr lang="en-US" sz="1300" dirty="0"/>
              <a:t> channels = 3</a:t>
            </a:r>
          </a:p>
          <a:p>
            <a:r>
              <a:rPr lang="en-US" sz="1300" dirty="0"/>
              <a:t>Total neurons = 15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9297144" y="3071058"/>
            <a:ext cx="14173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err="1"/>
              <a:t>Conv</a:t>
            </a:r>
            <a:r>
              <a:rPr lang="en-US" sz="1300" b="1" dirty="0"/>
              <a:t> Layer 2</a:t>
            </a:r>
          </a:p>
          <a:p>
            <a:r>
              <a:rPr lang="en-US" sz="1300" dirty="0"/>
              <a:t>Kernel width = 3</a:t>
            </a:r>
          </a:p>
          <a:p>
            <a:r>
              <a:rPr lang="en-US" sz="1300" dirty="0"/>
              <a:t>stride = 1</a:t>
            </a:r>
          </a:p>
          <a:p>
            <a:r>
              <a:rPr lang="en-US" sz="1300" dirty="0" err="1"/>
              <a:t>num</a:t>
            </a:r>
            <a:r>
              <a:rPr lang="en-US" sz="1300" dirty="0"/>
              <a:t> filters / </a:t>
            </a:r>
            <a:r>
              <a:rPr lang="en-US" sz="1300" dirty="0" err="1"/>
              <a:t>num</a:t>
            </a:r>
            <a:r>
              <a:rPr lang="en-US" sz="1300" dirty="0"/>
              <a:t> channels = 2</a:t>
            </a:r>
          </a:p>
          <a:p>
            <a:r>
              <a:rPr lang="en-US" sz="1300" dirty="0"/>
              <a:t>total neurons = 6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4810164" y="2633748"/>
            <a:ext cx="2780922" cy="862189"/>
            <a:chOff x="3286164" y="2633747"/>
            <a:chExt cx="2780922" cy="862189"/>
          </a:xfrm>
        </p:grpSpPr>
        <p:sp>
          <p:nvSpPr>
            <p:cNvPr id="175" name="Oval 174"/>
            <p:cNvSpPr/>
            <p:nvPr/>
          </p:nvSpPr>
          <p:spPr>
            <a:xfrm>
              <a:off x="3616960" y="2638888"/>
              <a:ext cx="1168400" cy="396240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max</a:t>
              </a:r>
            </a:p>
          </p:txBody>
        </p:sp>
        <p:cxnSp>
          <p:nvCxnSpPr>
            <p:cNvPr id="176" name="Straight Connector 175"/>
            <p:cNvCxnSpPr>
              <a:stCxn id="215" idx="0"/>
              <a:endCxn id="175" idx="4"/>
            </p:cNvCxnSpPr>
            <p:nvPr/>
          </p:nvCxnSpPr>
          <p:spPr>
            <a:xfrm flipV="1">
              <a:off x="3564372" y="3035128"/>
              <a:ext cx="636788" cy="4271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29" idx="0"/>
              <a:endCxn id="175" idx="4"/>
            </p:cNvCxnSpPr>
            <p:nvPr/>
          </p:nvCxnSpPr>
          <p:spPr>
            <a:xfrm flipH="1" flipV="1">
              <a:off x="4201160" y="3035128"/>
              <a:ext cx="664288" cy="430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15862" y="2638888"/>
              <a:ext cx="1168400" cy="396240"/>
            </a:xfrm>
            <a:prstGeom prst="ellipse">
              <a:avLst/>
            </a:prstGeom>
            <a:solidFill>
              <a:srgbClr val="FF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Max = 2</a:t>
              </a:r>
            </a:p>
          </p:txBody>
        </p:sp>
        <p:cxnSp>
          <p:nvCxnSpPr>
            <p:cNvPr id="183" name="Straight Connector 182"/>
            <p:cNvCxnSpPr>
              <a:stCxn id="225" idx="0"/>
              <a:endCxn id="182" idx="4"/>
            </p:cNvCxnSpPr>
            <p:nvPr/>
          </p:nvCxnSpPr>
          <p:spPr>
            <a:xfrm flipV="1">
              <a:off x="3286164" y="3035128"/>
              <a:ext cx="713898" cy="4570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39" idx="0"/>
              <a:endCxn id="182" idx="4"/>
            </p:cNvCxnSpPr>
            <p:nvPr/>
          </p:nvCxnSpPr>
          <p:spPr>
            <a:xfrm flipH="1" flipV="1">
              <a:off x="4000062" y="3035128"/>
              <a:ext cx="587178" cy="4608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/>
            <p:cNvSpPr/>
            <p:nvPr/>
          </p:nvSpPr>
          <p:spPr>
            <a:xfrm>
              <a:off x="4818598" y="2633747"/>
              <a:ext cx="1168400" cy="396240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max</a:t>
              </a:r>
            </a:p>
          </p:txBody>
        </p:sp>
        <p:cxnSp>
          <p:nvCxnSpPr>
            <p:cNvPr id="199" name="Straight Connector 198"/>
            <p:cNvCxnSpPr>
              <a:stCxn id="129" idx="0"/>
              <a:endCxn id="198" idx="4"/>
            </p:cNvCxnSpPr>
            <p:nvPr/>
          </p:nvCxnSpPr>
          <p:spPr>
            <a:xfrm flipV="1">
              <a:off x="4865448" y="3029987"/>
              <a:ext cx="537350" cy="4360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endCxn id="198" idx="4"/>
            </p:cNvCxnSpPr>
            <p:nvPr/>
          </p:nvCxnSpPr>
          <p:spPr>
            <a:xfrm flipH="1" flipV="1">
              <a:off x="5402798" y="3029987"/>
              <a:ext cx="664288" cy="430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Oval 200"/>
            <p:cNvSpPr/>
            <p:nvPr/>
          </p:nvSpPr>
          <p:spPr>
            <a:xfrm>
              <a:off x="4617500" y="2633747"/>
              <a:ext cx="1168400" cy="396240"/>
            </a:xfrm>
            <a:prstGeom prst="ellipse">
              <a:avLst/>
            </a:prstGeom>
            <a:solidFill>
              <a:srgbClr val="FF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Max = 6</a:t>
              </a:r>
            </a:p>
          </p:txBody>
        </p:sp>
        <p:cxnSp>
          <p:nvCxnSpPr>
            <p:cNvPr id="202" name="Straight Connector 201"/>
            <p:cNvCxnSpPr>
              <a:stCxn id="139" idx="0"/>
              <a:endCxn id="201" idx="4"/>
            </p:cNvCxnSpPr>
            <p:nvPr/>
          </p:nvCxnSpPr>
          <p:spPr>
            <a:xfrm flipV="1">
              <a:off x="4587240" y="3029987"/>
              <a:ext cx="614460" cy="4659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endCxn id="201" idx="4"/>
            </p:cNvCxnSpPr>
            <p:nvPr/>
          </p:nvCxnSpPr>
          <p:spPr>
            <a:xfrm flipH="1" flipV="1">
              <a:off x="5201700" y="3029987"/>
              <a:ext cx="587178" cy="4608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/>
          <p:cNvSpPr txBox="1"/>
          <p:nvPr/>
        </p:nvSpPr>
        <p:spPr>
          <a:xfrm>
            <a:off x="5991998" y="3545880"/>
            <a:ext cx="27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7197812" y="3545880"/>
            <a:ext cx="27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4683040" y="3536871"/>
            <a:ext cx="27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1625600" y="2478418"/>
            <a:ext cx="3314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Maxpooling</a:t>
            </a:r>
            <a:r>
              <a:rPr lang="en-US" dirty="0"/>
              <a:t> layers take the max over sets of </a:t>
            </a:r>
            <a:r>
              <a:rPr lang="en-US" dirty="0" err="1"/>
              <a:t>conv</a:t>
            </a:r>
            <a:r>
              <a:rPr lang="en-US" dirty="0"/>
              <a:t> layer outputs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9305658" y="2432252"/>
            <a:ext cx="14173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err="1"/>
              <a:t>Maxpooling</a:t>
            </a:r>
            <a:r>
              <a:rPr lang="en-US" sz="1300" b="1" dirty="0"/>
              <a:t> layer</a:t>
            </a:r>
          </a:p>
          <a:p>
            <a:r>
              <a:rPr lang="en-US" sz="1300" dirty="0"/>
              <a:t>pool width = 2</a:t>
            </a:r>
          </a:p>
          <a:p>
            <a:r>
              <a:rPr lang="en-US" sz="1300" dirty="0"/>
              <a:t>stride = 1</a:t>
            </a:r>
          </a:p>
        </p:txBody>
      </p:sp>
      <p:grpSp>
        <p:nvGrpSpPr>
          <p:cNvPr id="300" name="Group 299"/>
          <p:cNvGrpSpPr/>
          <p:nvPr/>
        </p:nvGrpSpPr>
        <p:grpSpPr>
          <a:xfrm>
            <a:off x="4859316" y="1706880"/>
            <a:ext cx="2694194" cy="932008"/>
            <a:chOff x="3335316" y="1706880"/>
            <a:chExt cx="2694194" cy="932008"/>
          </a:xfrm>
        </p:grpSpPr>
        <p:sp>
          <p:nvSpPr>
            <p:cNvPr id="213" name="Oval 212"/>
            <p:cNvSpPr/>
            <p:nvPr/>
          </p:nvSpPr>
          <p:spPr>
            <a:xfrm>
              <a:off x="3335316" y="1736762"/>
              <a:ext cx="492760" cy="46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4445366" y="1706880"/>
              <a:ext cx="492760" cy="46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5536750" y="1706880"/>
              <a:ext cx="492760" cy="46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Connector 256"/>
            <p:cNvCxnSpPr>
              <a:stCxn id="182" idx="0"/>
              <a:endCxn id="213" idx="4"/>
            </p:cNvCxnSpPr>
            <p:nvPr/>
          </p:nvCxnSpPr>
          <p:spPr>
            <a:xfrm flipH="1" flipV="1">
              <a:off x="3581696" y="2204122"/>
              <a:ext cx="418366" cy="4347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175" idx="0"/>
              <a:endCxn id="213" idx="4"/>
            </p:cNvCxnSpPr>
            <p:nvPr/>
          </p:nvCxnSpPr>
          <p:spPr>
            <a:xfrm flipH="1" flipV="1">
              <a:off x="3581696" y="2204122"/>
              <a:ext cx="619464" cy="4347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198" idx="0"/>
              <a:endCxn id="213" idx="4"/>
            </p:cNvCxnSpPr>
            <p:nvPr/>
          </p:nvCxnSpPr>
          <p:spPr>
            <a:xfrm flipH="1" flipV="1">
              <a:off x="3581696" y="2204122"/>
              <a:ext cx="1821102" cy="4296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01" idx="0"/>
              <a:endCxn id="213" idx="4"/>
            </p:cNvCxnSpPr>
            <p:nvPr/>
          </p:nvCxnSpPr>
          <p:spPr>
            <a:xfrm flipH="1" flipV="1">
              <a:off x="3581696" y="2204122"/>
              <a:ext cx="1620004" cy="4296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182" idx="0"/>
              <a:endCxn id="214" idx="4"/>
            </p:cNvCxnSpPr>
            <p:nvPr/>
          </p:nvCxnSpPr>
          <p:spPr>
            <a:xfrm flipV="1">
              <a:off x="4000062" y="2174240"/>
              <a:ext cx="691684" cy="464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175" idx="0"/>
              <a:endCxn id="214" idx="4"/>
            </p:cNvCxnSpPr>
            <p:nvPr/>
          </p:nvCxnSpPr>
          <p:spPr>
            <a:xfrm flipV="1">
              <a:off x="4201160" y="2174240"/>
              <a:ext cx="490586" cy="464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198" idx="0"/>
              <a:endCxn id="256" idx="4"/>
            </p:cNvCxnSpPr>
            <p:nvPr/>
          </p:nvCxnSpPr>
          <p:spPr>
            <a:xfrm flipV="1">
              <a:off x="5402798" y="2174240"/>
              <a:ext cx="380332" cy="4595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201" idx="0"/>
              <a:endCxn id="256" idx="4"/>
            </p:cNvCxnSpPr>
            <p:nvPr/>
          </p:nvCxnSpPr>
          <p:spPr>
            <a:xfrm flipV="1">
              <a:off x="5201700" y="2174240"/>
              <a:ext cx="581430" cy="4595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198" idx="0"/>
              <a:endCxn id="214" idx="4"/>
            </p:cNvCxnSpPr>
            <p:nvPr/>
          </p:nvCxnSpPr>
          <p:spPr>
            <a:xfrm flipH="1" flipV="1">
              <a:off x="4691746" y="2174240"/>
              <a:ext cx="711052" cy="4595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01" idx="0"/>
              <a:endCxn id="214" idx="4"/>
            </p:cNvCxnSpPr>
            <p:nvPr/>
          </p:nvCxnSpPr>
          <p:spPr>
            <a:xfrm flipH="1" flipV="1">
              <a:off x="4691746" y="2174240"/>
              <a:ext cx="509954" cy="4595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175" idx="0"/>
              <a:endCxn id="256" idx="4"/>
            </p:cNvCxnSpPr>
            <p:nvPr/>
          </p:nvCxnSpPr>
          <p:spPr>
            <a:xfrm flipV="1">
              <a:off x="4201160" y="2174240"/>
              <a:ext cx="1581970" cy="464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182" idx="0"/>
              <a:endCxn id="256" idx="4"/>
            </p:cNvCxnSpPr>
            <p:nvPr/>
          </p:nvCxnSpPr>
          <p:spPr>
            <a:xfrm flipV="1">
              <a:off x="4000062" y="2174240"/>
              <a:ext cx="1783068" cy="464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0" name="TextBox 279"/>
          <p:cNvSpPr txBox="1"/>
          <p:nvPr/>
        </p:nvSpPr>
        <p:spPr>
          <a:xfrm>
            <a:off x="1545054" y="1683569"/>
            <a:ext cx="3394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Typically followed by one or more fully connected layers</a:t>
            </a:r>
          </a:p>
        </p:txBody>
      </p:sp>
      <p:grpSp>
        <p:nvGrpSpPr>
          <p:cNvPr id="301" name="Group 300"/>
          <p:cNvGrpSpPr/>
          <p:nvPr/>
        </p:nvGrpSpPr>
        <p:grpSpPr>
          <a:xfrm>
            <a:off x="3881120" y="822131"/>
            <a:ext cx="4629220" cy="914631"/>
            <a:chOff x="2357119" y="822130"/>
            <a:chExt cx="4629220" cy="914631"/>
          </a:xfrm>
        </p:grpSpPr>
        <p:sp>
          <p:nvSpPr>
            <p:cNvPr id="279" name="Oval 278"/>
            <p:cNvSpPr/>
            <p:nvPr/>
          </p:nvSpPr>
          <p:spPr>
            <a:xfrm>
              <a:off x="2357119" y="843108"/>
              <a:ext cx="2246328" cy="46736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Clr>
                  <a:schemeClr val="dk1"/>
                </a:buClr>
                <a:buSzPct val="25000"/>
              </a:pPr>
              <a:r>
                <a:rPr lang="en" sz="1200" dirty="0">
                  <a:latin typeface="Arial"/>
                  <a:ea typeface="Arial"/>
                  <a:cs typeface="Arial"/>
                  <a:sym typeface="Arial"/>
                </a:rPr>
                <a:t>P (TF1 = bound | X)</a:t>
              </a:r>
            </a:p>
          </p:txBody>
        </p:sp>
        <p:sp>
          <p:nvSpPr>
            <p:cNvPr id="282" name="Oval 281"/>
            <p:cNvSpPr/>
            <p:nvPr/>
          </p:nvSpPr>
          <p:spPr>
            <a:xfrm>
              <a:off x="4733218" y="822130"/>
              <a:ext cx="2253121" cy="46736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Clr>
                  <a:schemeClr val="dk1"/>
                </a:buClr>
                <a:buSzPct val="25000"/>
              </a:pPr>
              <a:r>
                <a:rPr lang="en" sz="1200" dirty="0">
                  <a:latin typeface="Arial"/>
                  <a:ea typeface="Arial"/>
                  <a:cs typeface="Arial"/>
                  <a:sym typeface="Arial"/>
                </a:rPr>
                <a:t>P (TF2 = bound | X)</a:t>
              </a:r>
            </a:p>
          </p:txBody>
        </p:sp>
        <p:cxnSp>
          <p:nvCxnSpPr>
            <p:cNvPr id="283" name="Straight Connector 282"/>
            <p:cNvCxnSpPr>
              <a:stCxn id="213" idx="0"/>
              <a:endCxn id="279" idx="4"/>
            </p:cNvCxnSpPr>
            <p:nvPr/>
          </p:nvCxnSpPr>
          <p:spPr>
            <a:xfrm flipH="1" flipV="1">
              <a:off x="3480283" y="1310468"/>
              <a:ext cx="101412" cy="4262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>
              <a:stCxn id="214" idx="0"/>
              <a:endCxn id="279" idx="4"/>
            </p:cNvCxnSpPr>
            <p:nvPr/>
          </p:nvCxnSpPr>
          <p:spPr>
            <a:xfrm flipH="1" flipV="1">
              <a:off x="3480283" y="1310468"/>
              <a:ext cx="1211462" cy="3964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>
              <a:stCxn id="256" idx="0"/>
              <a:endCxn id="279" idx="4"/>
            </p:cNvCxnSpPr>
            <p:nvPr/>
          </p:nvCxnSpPr>
          <p:spPr>
            <a:xfrm flipH="1" flipV="1">
              <a:off x="3480283" y="1310468"/>
              <a:ext cx="2302846" cy="3964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>
              <a:stCxn id="213" idx="0"/>
              <a:endCxn id="282" idx="4"/>
            </p:cNvCxnSpPr>
            <p:nvPr/>
          </p:nvCxnSpPr>
          <p:spPr>
            <a:xfrm flipV="1">
              <a:off x="3581695" y="1289490"/>
              <a:ext cx="2278084" cy="4472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stCxn id="214" idx="0"/>
              <a:endCxn id="282" idx="4"/>
            </p:cNvCxnSpPr>
            <p:nvPr/>
          </p:nvCxnSpPr>
          <p:spPr>
            <a:xfrm flipV="1">
              <a:off x="4691745" y="1289490"/>
              <a:ext cx="1168034" cy="41738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stCxn id="256" idx="0"/>
              <a:endCxn id="282" idx="4"/>
            </p:cNvCxnSpPr>
            <p:nvPr/>
          </p:nvCxnSpPr>
          <p:spPr>
            <a:xfrm flipV="1">
              <a:off x="5783129" y="1289490"/>
              <a:ext cx="76650" cy="41738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TextBox 301"/>
          <p:cNvSpPr txBox="1"/>
          <p:nvPr/>
        </p:nvSpPr>
        <p:spPr>
          <a:xfrm>
            <a:off x="1625600" y="876927"/>
            <a:ext cx="3394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Multi-task output</a:t>
            </a:r>
          </a:p>
          <a:p>
            <a:r>
              <a:rPr lang="en-US" dirty="0"/>
              <a:t>(sigmoid activations here)</a:t>
            </a:r>
          </a:p>
        </p:txBody>
      </p:sp>
      <p:sp>
        <p:nvSpPr>
          <p:cNvPr id="235" name="Shape 1029"/>
          <p:cNvSpPr txBox="1"/>
          <p:nvPr/>
        </p:nvSpPr>
        <p:spPr>
          <a:xfrm>
            <a:off x="507040" y="-240651"/>
            <a:ext cx="11360800" cy="107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4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Multi-task CNN</a:t>
            </a:r>
          </a:p>
        </p:txBody>
      </p:sp>
      <p:grpSp>
        <p:nvGrpSpPr>
          <p:cNvPr id="249" name="Group 248"/>
          <p:cNvGrpSpPr/>
          <p:nvPr/>
        </p:nvGrpSpPr>
        <p:grpSpPr>
          <a:xfrm>
            <a:off x="2146451" y="5557059"/>
            <a:ext cx="8077119" cy="1083362"/>
            <a:chOff x="2128521" y="5655668"/>
            <a:chExt cx="8077119" cy="1083362"/>
          </a:xfrm>
        </p:grpSpPr>
        <p:grpSp>
          <p:nvGrpSpPr>
            <p:cNvPr id="250" name="Shape 837"/>
            <p:cNvGrpSpPr/>
            <p:nvPr/>
          </p:nvGrpSpPr>
          <p:grpSpPr>
            <a:xfrm>
              <a:off x="2128521" y="6241271"/>
              <a:ext cx="8077119" cy="497759"/>
              <a:chOff x="1600200" y="4087044"/>
              <a:chExt cx="6057839" cy="373319"/>
            </a:xfrm>
          </p:grpSpPr>
          <p:sp>
            <p:nvSpPr>
              <p:cNvPr id="277" name="Shape 838"/>
              <p:cNvSpPr/>
              <p:nvPr/>
            </p:nvSpPr>
            <p:spPr>
              <a:xfrm>
                <a:off x="1600200" y="409466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C55A11"/>
                  </a:buClr>
                  <a:buSzPct val="25000"/>
                </a:pPr>
                <a:r>
                  <a:rPr lang="en" sz="2800">
                    <a:solidFill>
                      <a:srgbClr val="C55A1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</a:p>
            </p:txBody>
          </p:sp>
          <p:sp>
            <p:nvSpPr>
              <p:cNvPr id="278" name="Shape 839"/>
              <p:cNvSpPr/>
              <p:nvPr/>
            </p:nvSpPr>
            <p:spPr>
              <a:xfrm>
                <a:off x="208025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70C0"/>
                  </a:buClr>
                  <a:buSzPct val="25000"/>
                </a:pPr>
                <a:r>
                  <a:rPr lang="en" sz="28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284" name="Shape 840"/>
              <p:cNvSpPr/>
              <p:nvPr/>
            </p:nvSpPr>
            <p:spPr>
              <a:xfrm>
                <a:off x="254508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285" name="Shape 841"/>
              <p:cNvSpPr/>
              <p:nvPr/>
            </p:nvSpPr>
            <p:spPr>
              <a:xfrm>
                <a:off x="302514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287" name="Shape 842"/>
              <p:cNvSpPr/>
              <p:nvPr/>
            </p:nvSpPr>
            <p:spPr>
              <a:xfrm>
                <a:off x="348996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289" name="Shape 843"/>
              <p:cNvSpPr/>
              <p:nvPr/>
            </p:nvSpPr>
            <p:spPr>
              <a:xfrm>
                <a:off x="397001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B050"/>
                  </a:buClr>
                  <a:buSzPct val="25000"/>
                </a:pPr>
                <a:r>
                  <a:rPr lang="en" sz="2800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290" name="Shape 844"/>
              <p:cNvSpPr/>
              <p:nvPr/>
            </p:nvSpPr>
            <p:spPr>
              <a:xfrm>
                <a:off x="44348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00FF"/>
                  </a:buClr>
                  <a:buSzPct val="25000"/>
                </a:pPr>
                <a:r>
                  <a:rPr lang="en" sz="28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292" name="Shape 845"/>
              <p:cNvSpPr/>
              <p:nvPr/>
            </p:nvSpPr>
            <p:spPr>
              <a:xfrm>
                <a:off x="491490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00FF"/>
                  </a:buClr>
                  <a:buSzPct val="25000"/>
                </a:pPr>
                <a:r>
                  <a:rPr lang="en" sz="28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293" name="Shape 846"/>
              <p:cNvSpPr/>
              <p:nvPr/>
            </p:nvSpPr>
            <p:spPr>
              <a:xfrm>
                <a:off x="539496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E46C0A"/>
                  </a:buClr>
                  <a:buSzPct val="25000"/>
                </a:pPr>
                <a:r>
                  <a:rPr lang="en" sz="2800">
                    <a:solidFill>
                      <a:srgbClr val="E46C0A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</a:p>
            </p:txBody>
          </p:sp>
          <p:sp>
            <p:nvSpPr>
              <p:cNvPr id="295" name="Shape 847"/>
              <p:cNvSpPr/>
              <p:nvPr/>
            </p:nvSpPr>
            <p:spPr>
              <a:xfrm>
                <a:off x="587501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296" name="Shape 848"/>
              <p:cNvSpPr/>
              <p:nvPr/>
            </p:nvSpPr>
            <p:spPr>
              <a:xfrm>
                <a:off x="63398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298" name="Shape 849"/>
              <p:cNvSpPr/>
              <p:nvPr/>
            </p:nvSpPr>
            <p:spPr>
              <a:xfrm>
                <a:off x="681990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299" name="Shape 850"/>
              <p:cNvSpPr/>
              <p:nvPr/>
            </p:nvSpPr>
            <p:spPr>
              <a:xfrm>
                <a:off x="72923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</p:grpSp>
        <p:pic>
          <p:nvPicPr>
            <p:cNvPr id="251" name="Shape 1030"/>
            <p:cNvPicPr preferRelativeResize="0"/>
            <p:nvPr/>
          </p:nvPicPr>
          <p:blipFill rotWithShape="1">
            <a:blip r:embed="rId2">
              <a:alphaModFix/>
            </a:blip>
            <a:srcRect l="6724" t="82004" r="90493" b="8858"/>
            <a:stretch/>
          </p:blipFill>
          <p:spPr>
            <a:xfrm>
              <a:off x="3552791" y="5668752"/>
              <a:ext cx="1588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Shape 1031"/>
            <p:cNvPicPr preferRelativeResize="0"/>
            <p:nvPr/>
          </p:nvPicPr>
          <p:blipFill rotWithShape="1">
            <a:blip r:embed="rId2">
              <a:alphaModFix/>
            </a:blip>
            <a:srcRect l="12560" t="82005" r="84733" b="8856"/>
            <a:stretch/>
          </p:blipFill>
          <p:spPr>
            <a:xfrm>
              <a:off x="4802459" y="5674559"/>
              <a:ext cx="1760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Shape 1032"/>
            <p:cNvPicPr preferRelativeResize="0"/>
            <p:nvPr/>
          </p:nvPicPr>
          <p:blipFill rotWithShape="1">
            <a:blip r:embed="rId2">
              <a:alphaModFix/>
            </a:blip>
            <a:srcRect l="21283" t="82005" r="76182" b="8856"/>
            <a:stretch/>
          </p:blipFill>
          <p:spPr>
            <a:xfrm>
              <a:off x="6058952" y="5656797"/>
              <a:ext cx="153600" cy="59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Shape 1033"/>
            <p:cNvPicPr preferRelativeResize="0"/>
            <p:nvPr/>
          </p:nvPicPr>
          <p:blipFill rotWithShape="1">
            <a:blip r:embed="rId2">
              <a:alphaModFix/>
            </a:blip>
            <a:srcRect l="32976" t="82090" r="64420" b="8799"/>
            <a:stretch/>
          </p:blipFill>
          <p:spPr>
            <a:xfrm>
              <a:off x="7339513" y="5655668"/>
              <a:ext cx="150800" cy="57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Shape 1034"/>
            <p:cNvPicPr preferRelativeResize="0"/>
            <p:nvPr/>
          </p:nvPicPr>
          <p:blipFill rotWithShape="1">
            <a:blip r:embed="rId2">
              <a:alphaModFix/>
            </a:blip>
            <a:srcRect l="6724" t="82004" r="90493" b="8858"/>
            <a:stretch/>
          </p:blipFill>
          <p:spPr>
            <a:xfrm>
              <a:off x="8025443" y="5668749"/>
              <a:ext cx="1588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Shape 1035"/>
            <p:cNvPicPr preferRelativeResize="0"/>
            <p:nvPr/>
          </p:nvPicPr>
          <p:blipFill rotWithShape="1">
            <a:blip r:embed="rId2">
              <a:alphaModFix/>
            </a:blip>
            <a:srcRect l="6724" t="82004" r="90493" b="8858"/>
            <a:stretch/>
          </p:blipFill>
          <p:spPr>
            <a:xfrm>
              <a:off x="9226195" y="5666725"/>
              <a:ext cx="1588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Shape 1036"/>
            <p:cNvPicPr preferRelativeResize="0"/>
            <p:nvPr/>
          </p:nvPicPr>
          <p:blipFill rotWithShape="1">
            <a:blip r:embed="rId2">
              <a:alphaModFix/>
            </a:blip>
            <a:srcRect l="6724" t="82004" r="90493" b="8858"/>
            <a:stretch/>
          </p:blipFill>
          <p:spPr>
            <a:xfrm>
              <a:off x="9866276" y="5656801"/>
              <a:ext cx="1588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Shape 1037"/>
            <p:cNvPicPr preferRelativeResize="0"/>
            <p:nvPr/>
          </p:nvPicPr>
          <p:blipFill rotWithShape="1">
            <a:blip r:embed="rId2">
              <a:alphaModFix/>
            </a:blip>
            <a:srcRect l="12560" t="82005" r="84733" b="8856"/>
            <a:stretch/>
          </p:blipFill>
          <p:spPr>
            <a:xfrm>
              <a:off x="4214789" y="5656800"/>
              <a:ext cx="175999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Shape 1038"/>
            <p:cNvPicPr preferRelativeResize="0"/>
            <p:nvPr/>
          </p:nvPicPr>
          <p:blipFill rotWithShape="1">
            <a:blip r:embed="rId2">
              <a:alphaModFix/>
            </a:blip>
            <a:srcRect l="12560" t="82005" r="84733" b="8856"/>
            <a:stretch/>
          </p:blipFill>
          <p:spPr>
            <a:xfrm>
              <a:off x="8577552" y="5656797"/>
              <a:ext cx="1760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Shape 1039"/>
            <p:cNvPicPr preferRelativeResize="0"/>
            <p:nvPr/>
          </p:nvPicPr>
          <p:blipFill rotWithShape="1">
            <a:blip r:embed="rId2">
              <a:alphaModFix/>
            </a:blip>
            <a:srcRect l="6724" t="82004" r="90493" b="8858"/>
            <a:stretch/>
          </p:blipFill>
          <p:spPr>
            <a:xfrm>
              <a:off x="5497159" y="5666725"/>
              <a:ext cx="1588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Shape 1040"/>
            <p:cNvPicPr preferRelativeResize="0"/>
            <p:nvPr/>
          </p:nvPicPr>
          <p:blipFill rotWithShape="1">
            <a:blip r:embed="rId2">
              <a:alphaModFix/>
            </a:blip>
            <a:srcRect l="21283" t="82005" r="76182" b="8856"/>
            <a:stretch/>
          </p:blipFill>
          <p:spPr>
            <a:xfrm>
              <a:off x="6725437" y="5655668"/>
              <a:ext cx="153600" cy="59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Shape 1041"/>
            <p:cNvPicPr preferRelativeResize="0"/>
            <p:nvPr/>
          </p:nvPicPr>
          <p:blipFill rotWithShape="1">
            <a:blip r:embed="rId2">
              <a:alphaModFix/>
            </a:blip>
            <a:srcRect l="21283" t="82005" r="76182" b="8856"/>
            <a:stretch/>
          </p:blipFill>
          <p:spPr>
            <a:xfrm>
              <a:off x="2951221" y="5666725"/>
              <a:ext cx="153600" cy="59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Shape 1042"/>
            <p:cNvPicPr preferRelativeResize="0"/>
            <p:nvPr/>
          </p:nvPicPr>
          <p:blipFill rotWithShape="1">
            <a:blip r:embed="rId2">
              <a:alphaModFix/>
            </a:blip>
            <a:srcRect l="32976" t="82090" r="64420" b="8799"/>
            <a:stretch/>
          </p:blipFill>
          <p:spPr>
            <a:xfrm>
              <a:off x="2290223" y="5663811"/>
              <a:ext cx="150800" cy="5756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01962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55073" cy="18368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12423"/>
            <a:ext cx="4141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http://www.nature.com/nbt/journal/v33/n8/full/nbt.3300.html</a:t>
            </a:r>
            <a:r>
              <a:rPr lang="en-US" sz="12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546" y="1047359"/>
            <a:ext cx="7774360" cy="5125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53" y="2601063"/>
            <a:ext cx="3453887" cy="196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70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233362"/>
            <a:ext cx="9134475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52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Shape 1451"/>
          <p:cNvSpPr txBox="1">
            <a:spLocks noGrp="1"/>
          </p:cNvSpPr>
          <p:nvPr>
            <p:ph type="title"/>
          </p:nvPr>
        </p:nvSpPr>
        <p:spPr>
          <a:xfrm>
            <a:off x="1" y="3145324"/>
            <a:ext cx="12192000" cy="2142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algn="ctr"/>
            <a:r>
              <a:rPr lang="en" dirty="0"/>
              <a:t>Regulatory DNA sequence simulator + simple CNN models + hands tutorial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http://kundajelab.github.io/dragonn/</a:t>
            </a:r>
          </a:p>
        </p:txBody>
      </p:sp>
      <p:pic>
        <p:nvPicPr>
          <p:cNvPr id="1452" name="Shape 1452" descr="Screen Shot 2016-08-23 at 9.36.13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7"/>
            <a:ext cx="12191999" cy="31453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19954" y="5644310"/>
            <a:ext cx="110176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rgbClr val="FF0000"/>
                </a:solidFill>
              </a:rPr>
              <a:t>Many open questions on what are optimal CNN (or other deep learning) architectures for learning from DNA sequence data</a:t>
            </a:r>
          </a:p>
        </p:txBody>
      </p:sp>
    </p:spTree>
    <p:extLst>
      <p:ext uri="{BB962C8B-B14F-4D97-AF65-F5344CB8AC3E}">
        <p14:creationId xmlns:p14="http://schemas.microsoft.com/office/powerpoint/2010/main" val="2237326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" name="Shape 1464"/>
          <p:cNvPicPr preferRelativeResize="0"/>
          <p:nvPr/>
        </p:nvPicPr>
        <p:blipFill rotWithShape="1">
          <a:blip r:embed="rId3">
            <a:alphaModFix/>
          </a:blip>
          <a:srcRect l="1961" t="31850" r="2827" b="8682"/>
          <a:stretch/>
        </p:blipFill>
        <p:spPr>
          <a:xfrm>
            <a:off x="0" y="4"/>
            <a:ext cx="12192000" cy="4759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Shape 1465"/>
          <p:cNvSpPr txBox="1"/>
          <p:nvPr/>
        </p:nvSpPr>
        <p:spPr>
          <a:xfrm>
            <a:off x="-33" y="5223700"/>
            <a:ext cx="12192000" cy="91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>
                <a:solidFill>
                  <a:srgbClr val="FF0000"/>
                </a:solidFill>
              </a:rPr>
              <a:t>http://dreamchallenges.org/</a:t>
            </a:r>
          </a:p>
        </p:txBody>
      </p:sp>
    </p:spTree>
    <p:extLst>
      <p:ext uri="{BB962C8B-B14F-4D97-AF65-F5344CB8AC3E}">
        <p14:creationId xmlns:p14="http://schemas.microsoft.com/office/powerpoint/2010/main" val="2456603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Additional optional readings</a:t>
            </a:r>
          </a:p>
        </p:txBody>
      </p:sp>
    </p:spTree>
    <p:extLst>
      <p:ext uri="{BB962C8B-B14F-4D97-AF65-F5344CB8AC3E}">
        <p14:creationId xmlns:p14="http://schemas.microsoft.com/office/powerpoint/2010/main" val="12839905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Canvas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6" y="2010664"/>
            <a:ext cx="11757711" cy="31799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7386" y="6140824"/>
            <a:ext cx="781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https://canvas.stanford.edu/courses/51037/files/folder/LectureMaterial/Lecture2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2398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862489" y="-331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b="1" dirty="0"/>
              <a:t>DNA: the molecule of heredity</a:t>
            </a:r>
          </a:p>
        </p:txBody>
      </p:sp>
      <p:pic>
        <p:nvPicPr>
          <p:cNvPr id="124933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1"/>
          <a:stretch>
            <a:fillRect/>
          </a:stretch>
        </p:blipFill>
        <p:spPr bwMode="auto">
          <a:xfrm>
            <a:off x="4089947" y="985101"/>
            <a:ext cx="3473255" cy="573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4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907" y="1110342"/>
            <a:ext cx="1813160" cy="45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48724" y="5925922"/>
            <a:ext cx="1865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Double helix</a:t>
            </a:r>
          </a:p>
          <a:p>
            <a:r>
              <a:rPr lang="en-US" dirty="0"/>
              <a:t>(double stranded)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97152" y="2186865"/>
            <a:ext cx="2772830" cy="2765657"/>
            <a:chOff x="7697152" y="2186865"/>
            <a:chExt cx="2772830" cy="2765657"/>
          </a:xfrm>
        </p:grpSpPr>
        <p:sp>
          <p:nvSpPr>
            <p:cNvPr id="2" name="Rectangle 1"/>
            <p:cNvSpPr/>
            <p:nvPr/>
          </p:nvSpPr>
          <p:spPr>
            <a:xfrm>
              <a:off x="8073311" y="2888902"/>
              <a:ext cx="2209022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cap="all" dirty="0" err="1">
                  <a:solidFill>
                    <a:srgbClr val="FF0000"/>
                  </a:solidFill>
                </a:rPr>
                <a:t>Tgccaagca</a:t>
              </a:r>
              <a:endParaRPr lang="en-US" sz="2800" cap="all" dirty="0">
                <a:solidFill>
                  <a:srgbClr val="FF0000"/>
                </a:solidFill>
              </a:endParaRPr>
            </a:p>
            <a:p>
              <a:r>
                <a:rPr lang="en-US" sz="2800" cap="all" dirty="0"/>
                <a:t>|||||||||||</a:t>
              </a:r>
            </a:p>
            <a:p>
              <a:r>
                <a:rPr lang="en-US" sz="2800" cap="all" dirty="0">
                  <a:solidFill>
                    <a:srgbClr val="0070C0"/>
                  </a:solidFill>
                </a:rPr>
                <a:t>ACGGTTCGT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8073311" y="2640563"/>
              <a:ext cx="198508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8073311" y="4500465"/>
              <a:ext cx="1985089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8166617" y="2186865"/>
              <a:ext cx="16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Forward strand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261243" y="4583190"/>
              <a:ext cx="2160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Reverse complement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7152" y="2455897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5’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110588" y="243392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3’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110069" y="4314098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5’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2899" y="4273897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98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216" y="-7473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Chromosomes in humans</a:t>
            </a:r>
          </a:p>
        </p:txBody>
      </p:sp>
      <p:pic>
        <p:nvPicPr>
          <p:cNvPr id="3074" name="Picture 2" descr="The 22 autosomes are numbered by size. The other two chromosomes, X and Y, are the sex chromosomes. This picture of the human chromosomes lined up in pairs is called a karyotyp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26" y="861385"/>
            <a:ext cx="5222472" cy="37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blog-epi.grants.cancer.gov/wp-content/uploads/2012/04/mitochondrial_dna_NHGR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798" y="1057754"/>
            <a:ext cx="2339955" cy="208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5914" y="4726725"/>
            <a:ext cx="688008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Humans are diploid (</a:t>
            </a:r>
            <a:r>
              <a:rPr lang="en-US" sz="2400" u="sng" dirty="0">
                <a:solidFill>
                  <a:srgbClr val="FF0000"/>
                </a:solidFill>
              </a:rPr>
              <a:t>2 copies of each chromosome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22 pairs of autosomes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Sex chromosomes: female (X,X) , male (X,Y)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Mitochondrial DNA (circular, many copies per cell)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Diploid Human genome = ~3 billion bp X 2</a:t>
            </a:r>
          </a:p>
        </p:txBody>
      </p:sp>
      <p:sp>
        <p:nvSpPr>
          <p:cNvPr id="6" name="Rectangle 5"/>
          <p:cNvSpPr/>
          <p:nvPr/>
        </p:nvSpPr>
        <p:spPr>
          <a:xfrm>
            <a:off x="9183653" y="812626"/>
            <a:ext cx="22090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cap="all" dirty="0" err="1"/>
              <a:t>TgccaAgca</a:t>
            </a:r>
            <a:endParaRPr lang="en-US" sz="2800" cap="all" dirty="0"/>
          </a:p>
          <a:p>
            <a:r>
              <a:rPr lang="en-US" sz="2800" cap="all" dirty="0"/>
              <a:t>|||||||||||</a:t>
            </a:r>
          </a:p>
          <a:p>
            <a:r>
              <a:rPr lang="en-US" sz="2800" cap="all" dirty="0"/>
              <a:t>ACGGTTCGT</a:t>
            </a:r>
          </a:p>
        </p:txBody>
      </p:sp>
      <p:sp>
        <p:nvSpPr>
          <p:cNvPr id="7" name="Rectangle 6"/>
          <p:cNvSpPr/>
          <p:nvPr/>
        </p:nvSpPr>
        <p:spPr>
          <a:xfrm>
            <a:off x="9183653" y="2451918"/>
            <a:ext cx="22090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cap="all" dirty="0" err="1"/>
              <a:t>TgccaAgca</a:t>
            </a:r>
            <a:endParaRPr lang="en-US" sz="2800" cap="all" dirty="0"/>
          </a:p>
          <a:p>
            <a:r>
              <a:rPr lang="en-US" sz="2800" cap="all" dirty="0"/>
              <a:t>|||||||||||</a:t>
            </a:r>
          </a:p>
          <a:p>
            <a:r>
              <a:rPr lang="en-US" sz="2800" cap="all" dirty="0"/>
              <a:t>ACGGTTCGT</a:t>
            </a:r>
          </a:p>
        </p:txBody>
      </p:sp>
    </p:spTree>
    <p:extLst>
      <p:ext uri="{BB962C8B-B14F-4D97-AF65-F5344CB8AC3E}">
        <p14:creationId xmlns:p14="http://schemas.microsoft.com/office/powerpoint/2010/main" val="3791928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279" y="13737"/>
            <a:ext cx="8670175" cy="832671"/>
          </a:xfrm>
        </p:spPr>
        <p:txBody>
          <a:bodyPr>
            <a:noAutofit/>
          </a:bodyPr>
          <a:lstStyle/>
          <a:p>
            <a:r>
              <a:rPr lang="en-US" sz="4000" b="1" dirty="0"/>
              <a:t>Functional elements in the genome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047343" y="4962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972" y="7079753"/>
            <a:ext cx="8675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prstClr val="white">
                    <a:lumMod val="50000"/>
                  </a:prstClr>
                </a:solidFill>
              </a:rPr>
              <a:t>Ecker</a:t>
            </a:r>
            <a:r>
              <a:rPr lang="en-US" sz="800" dirty="0">
                <a:solidFill>
                  <a:prstClr val="white">
                    <a:lumMod val="50000"/>
                  </a:prstClr>
                </a:solidFill>
              </a:rPr>
              <a:t> et al. 2012</a:t>
            </a:r>
          </a:p>
        </p:txBody>
      </p:sp>
      <p:pic>
        <p:nvPicPr>
          <p:cNvPr id="8" name="Picture 34" descr="nrg2905-f2"/>
          <p:cNvPicPr>
            <a:picLocks noChangeAspect="1" noChangeArrowheads="1"/>
          </p:cNvPicPr>
          <p:nvPr/>
        </p:nvPicPr>
        <p:blipFill>
          <a:blip r:embed="rId3" cstate="print"/>
          <a:srcRect l="10572" t="20338" r="-1056" b="25477"/>
          <a:stretch>
            <a:fillRect/>
          </a:stretch>
        </p:blipFill>
        <p:spPr bwMode="auto">
          <a:xfrm>
            <a:off x="3047925" y="2381301"/>
            <a:ext cx="7175950" cy="3099236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8883077" y="3578253"/>
            <a:ext cx="1340799" cy="1120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54077" y="3656650"/>
            <a:ext cx="1340799" cy="1120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39136" y="5362311"/>
            <a:ext cx="17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Repressed Gene</a:t>
            </a:r>
          </a:p>
        </p:txBody>
      </p:sp>
      <p:pic>
        <p:nvPicPr>
          <p:cNvPr id="59396" name="Picture 4" descr="http://dr282zn36sxxg.cloudfront.net/datastreams/f-d%3A32ec407bc71fcdbe8ebfb59a38854f190893b5f53453f7ccb87c11ba%2BIMAGE%2BIMAGE.1"/>
          <p:cNvPicPr>
            <a:picLocks noChangeAspect="1" noChangeArrowheads="1"/>
          </p:cNvPicPr>
          <p:nvPr/>
        </p:nvPicPr>
        <p:blipFill>
          <a:blip r:embed="rId4" cstate="print"/>
          <a:srcRect t="5128"/>
          <a:stretch>
            <a:fillRect/>
          </a:stretch>
        </p:blipFill>
        <p:spPr bwMode="auto">
          <a:xfrm flipH="1">
            <a:off x="1750031" y="1589679"/>
            <a:ext cx="1909296" cy="1273476"/>
          </a:xfrm>
          <a:prstGeom prst="rect">
            <a:avLst/>
          </a:prstGeom>
          <a:noFill/>
        </p:spPr>
      </p:pic>
      <p:sp>
        <p:nvSpPr>
          <p:cNvPr id="49" name="TextBox 48"/>
          <p:cNvSpPr txBox="1"/>
          <p:nvPr/>
        </p:nvSpPr>
        <p:spPr>
          <a:xfrm>
            <a:off x="1760327" y="973547"/>
            <a:ext cx="2163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Transcription factors</a:t>
            </a:r>
          </a:p>
          <a:p>
            <a:r>
              <a:rPr lang="en-US" dirty="0">
                <a:solidFill>
                  <a:prstClr val="black"/>
                </a:solidFill>
              </a:rPr>
              <a:t>(Regulatory proteins)</a:t>
            </a:r>
          </a:p>
        </p:txBody>
      </p:sp>
      <p:sp>
        <p:nvSpPr>
          <p:cNvPr id="50" name="Oval 49"/>
          <p:cNvSpPr/>
          <p:nvPr/>
        </p:nvSpPr>
        <p:spPr>
          <a:xfrm>
            <a:off x="3466254" y="2909056"/>
            <a:ext cx="675762" cy="447438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3764806" y="2884198"/>
            <a:ext cx="559559" cy="44743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2561664" y="4098400"/>
            <a:ext cx="559559" cy="44743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769039" y="4377571"/>
            <a:ext cx="332518" cy="50480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1791128" y="1962365"/>
            <a:ext cx="1904800" cy="719191"/>
            <a:chOff x="267128" y="1962364"/>
            <a:chExt cx="1904800" cy="719191"/>
          </a:xfrm>
        </p:grpSpPr>
        <p:sp>
          <p:nvSpPr>
            <p:cNvPr id="56" name="Oval 55"/>
            <p:cNvSpPr/>
            <p:nvPr/>
          </p:nvSpPr>
          <p:spPr>
            <a:xfrm>
              <a:off x="1612369" y="2224939"/>
              <a:ext cx="559559" cy="447438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127771" y="2233500"/>
              <a:ext cx="559559" cy="447438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530157" y="2036578"/>
              <a:ext cx="559559" cy="4474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67128" y="1962364"/>
              <a:ext cx="431515" cy="71919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9" name="Isosceles Triangle 58"/>
          <p:cNvSpPr/>
          <p:nvPr/>
        </p:nvSpPr>
        <p:spPr>
          <a:xfrm>
            <a:off x="2335660" y="2116477"/>
            <a:ext cx="369869" cy="554805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777488" y="352496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Enhancer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31247" y="4355455"/>
            <a:ext cx="103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Insulator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316847" y="2793784"/>
            <a:ext cx="1095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Promoter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5832330" y="714643"/>
            <a:ext cx="2749716" cy="1917134"/>
            <a:chOff x="4020658" y="1012589"/>
            <a:chExt cx="2749716" cy="1917134"/>
          </a:xfrm>
        </p:grpSpPr>
        <p:grpSp>
          <p:nvGrpSpPr>
            <p:cNvPr id="32" name="Group 31"/>
            <p:cNvGrpSpPr/>
            <p:nvPr/>
          </p:nvGrpSpPr>
          <p:grpSpPr>
            <a:xfrm rot="7839613">
              <a:off x="3288764" y="1820954"/>
              <a:ext cx="1840663" cy="376876"/>
              <a:chOff x="2949861" y="2394034"/>
              <a:chExt cx="1648360" cy="360987"/>
            </a:xfrm>
          </p:grpSpPr>
          <p:pic>
            <p:nvPicPr>
              <p:cNvPr id="59397" name="Picture 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rot="2038329">
                <a:off x="3436171" y="2394034"/>
                <a:ext cx="1162050" cy="2000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" name="Picture 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rot="2038329">
                <a:off x="3311169" y="2525885"/>
                <a:ext cx="1162050" cy="2000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" name="Picture 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rot="2038329">
                <a:off x="2949861" y="2554996"/>
                <a:ext cx="1162050" cy="2000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2" name="Oval 61"/>
            <p:cNvSpPr/>
            <p:nvPr/>
          </p:nvSpPr>
          <p:spPr>
            <a:xfrm>
              <a:off x="5300792" y="1012589"/>
              <a:ext cx="559559" cy="4474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44970" y="1773217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mRNA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904239" y="1021492"/>
              <a:ext cx="866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Protein</a:t>
              </a: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V="1">
              <a:off x="4880225" y="1438382"/>
              <a:ext cx="441788" cy="29795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93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58154" y="3270578"/>
            <a:ext cx="1150116" cy="446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5" name="Straight Connector 74"/>
          <p:cNvCxnSpPr/>
          <p:nvPr/>
        </p:nvCxnSpPr>
        <p:spPr>
          <a:xfrm flipH="1">
            <a:off x="1708936" y="2866491"/>
            <a:ext cx="82193" cy="48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212371" y="2866490"/>
            <a:ext cx="431513" cy="40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69572" y="2128384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Active Gene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3003231" y="2264670"/>
            <a:ext cx="6865842" cy="3347423"/>
            <a:chOff x="1479231" y="2264669"/>
            <a:chExt cx="6865842" cy="3347423"/>
          </a:xfrm>
        </p:grpSpPr>
        <p:grpSp>
          <p:nvGrpSpPr>
            <p:cNvPr id="85" name="Group 84"/>
            <p:cNvGrpSpPr/>
            <p:nvPr/>
          </p:nvGrpSpPr>
          <p:grpSpPr>
            <a:xfrm>
              <a:off x="1479231" y="2264669"/>
              <a:ext cx="6865842" cy="3347423"/>
              <a:chOff x="1479231" y="2264669"/>
              <a:chExt cx="6865842" cy="3347423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6858023" y="3670512"/>
                <a:ext cx="1444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prstClr val="black"/>
                    </a:solidFill>
                  </a:rPr>
                  <a:t>Nucleosomes</a:t>
                </a:r>
                <a:endParaRPr lang="en-US" dirty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30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5363971" y="2404254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6070124" y="2264669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6915721" y="2411903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7761317" y="2605029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7566454" y="3222646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6792366" y="3197788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6029004" y="3184403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5984311" y="3824966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5253129" y="3673907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4672117" y="4257107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4391444" y="3647137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4006219" y="3083058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3120021" y="3072071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1479231" y="3595509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1638339" y="4958857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2332084" y="5130236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3136131" y="5054692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7151614" y="4939964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2" descr="Beyond the sequence.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18208" r="78887" b="64128"/>
              <a:stretch/>
            </p:blipFill>
            <p:spPr bwMode="auto">
              <a:xfrm>
                <a:off x="3790312" y="5114920"/>
                <a:ext cx="583756" cy="481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6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4324569" y="2412816"/>
              <a:ext cx="583756" cy="481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3562570" y="2421377"/>
              <a:ext cx="583756" cy="481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2718376" y="2419665"/>
              <a:ext cx="583756" cy="481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6244124" y="4989917"/>
              <a:ext cx="583756" cy="481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5492399" y="4998478"/>
              <a:ext cx="583756" cy="481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2" descr="Beyond the sequence.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18208" r="78887" b="64128"/>
            <a:stretch/>
          </p:blipFill>
          <p:spPr bwMode="auto">
            <a:xfrm>
              <a:off x="4637931" y="4996766"/>
              <a:ext cx="583756" cy="481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/>
          <p:cNvSpPr/>
          <p:nvPr/>
        </p:nvSpPr>
        <p:spPr>
          <a:xfrm>
            <a:off x="5974439" y="5155802"/>
            <a:ext cx="2649416" cy="2294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24025" y="2553394"/>
            <a:ext cx="2649416" cy="229455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3907884" y="2007672"/>
            <a:ext cx="3667799" cy="4403555"/>
            <a:chOff x="2383883" y="2007671"/>
            <a:chExt cx="3667799" cy="4403555"/>
          </a:xfrm>
        </p:grpSpPr>
        <p:grpSp>
          <p:nvGrpSpPr>
            <p:cNvPr id="89" name="Group 88"/>
            <p:cNvGrpSpPr/>
            <p:nvPr/>
          </p:nvGrpSpPr>
          <p:grpSpPr>
            <a:xfrm>
              <a:off x="4078840" y="5596776"/>
              <a:ext cx="215758" cy="434154"/>
              <a:chOff x="4078840" y="5596776"/>
              <a:chExt cx="215758" cy="434154"/>
            </a:xfrm>
          </p:grpSpPr>
          <p:cxnSp>
            <p:nvCxnSpPr>
              <p:cNvPr id="87" name="Straight Connector 86"/>
              <p:cNvCxnSpPr>
                <a:stCxn id="81" idx="2"/>
              </p:cNvCxnSpPr>
              <p:nvPr/>
            </p:nvCxnSpPr>
            <p:spPr>
              <a:xfrm flipH="1">
                <a:off x="4078840" y="5596776"/>
                <a:ext cx="3350" cy="4341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8" name="Right Triangle 87"/>
              <p:cNvSpPr/>
              <p:nvPr/>
            </p:nvSpPr>
            <p:spPr>
              <a:xfrm>
                <a:off x="4109664" y="5876818"/>
                <a:ext cx="184934" cy="143838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3440129" y="3550506"/>
              <a:ext cx="215758" cy="434154"/>
              <a:chOff x="4078840" y="5596776"/>
              <a:chExt cx="215758" cy="434154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 flipH="1">
                <a:off x="4078840" y="5596776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Right Triangle 91"/>
              <p:cNvSpPr/>
              <p:nvPr/>
            </p:nvSpPr>
            <p:spPr>
              <a:xfrm>
                <a:off x="4109664" y="5876818"/>
                <a:ext cx="184934" cy="143838"/>
              </a:xfrm>
              <a:prstGeom prst="rt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flipV="1">
              <a:off x="2955532" y="2007671"/>
              <a:ext cx="215758" cy="434154"/>
              <a:chOff x="4078840" y="5596776"/>
              <a:chExt cx="215758" cy="434154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flipH="1">
                <a:off x="4078840" y="5596776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5" name="Right Triangle 94"/>
              <p:cNvSpPr/>
              <p:nvPr/>
            </p:nvSpPr>
            <p:spPr>
              <a:xfrm>
                <a:off x="4109664" y="5876818"/>
                <a:ext cx="184934" cy="143838"/>
              </a:xfrm>
              <a:prstGeom prst="rt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 flipV="1">
              <a:off x="4762071" y="2016232"/>
              <a:ext cx="215758" cy="434154"/>
              <a:chOff x="4078840" y="5596776"/>
              <a:chExt cx="215758" cy="434154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 flipH="1">
                <a:off x="4078840" y="5596776"/>
                <a:ext cx="3350" cy="4341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5" name="Right Triangle 104"/>
              <p:cNvSpPr/>
              <p:nvPr/>
            </p:nvSpPr>
            <p:spPr>
              <a:xfrm>
                <a:off x="4109664" y="5876818"/>
                <a:ext cx="184934" cy="143838"/>
              </a:xfrm>
              <a:prstGeom prst="rt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2383883" y="6041894"/>
              <a:ext cx="3667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Chromatin (epigenetic) modifications</a:t>
              </a: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9630310" y="4787757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DNA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852794" y="3696198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Motif</a:t>
            </a:r>
          </a:p>
        </p:txBody>
      </p:sp>
    </p:spTree>
    <p:extLst>
      <p:ext uri="{BB962C8B-B14F-4D97-AF65-F5344CB8AC3E}">
        <p14:creationId xmlns:p14="http://schemas.microsoft.com/office/powerpoint/2010/main" val="380880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D:\Dropbox\Screenshots\Screenshot 2014-05-01 05.48.5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0162" y="848836"/>
            <a:ext cx="5426914" cy="3104258"/>
          </a:xfrm>
          <a:prstGeom prst="rect">
            <a:avLst/>
          </a:prstGeom>
          <a:noFill/>
        </p:spPr>
      </p:pic>
      <p:sp>
        <p:nvSpPr>
          <p:cNvPr id="157698" name="Title 1"/>
          <p:cNvSpPr>
            <a:spLocks noGrp="1"/>
          </p:cNvSpPr>
          <p:nvPr>
            <p:ph type="title"/>
          </p:nvPr>
        </p:nvSpPr>
        <p:spPr>
          <a:xfrm>
            <a:off x="1981200" y="-23887"/>
            <a:ext cx="8229600" cy="927529"/>
          </a:xfrm>
        </p:spPr>
        <p:txBody>
          <a:bodyPr/>
          <a:lstStyle/>
          <a:p>
            <a:r>
              <a:rPr lang="en-US" altLang="en-US" b="1" dirty="0"/>
              <a:t>One genome </a:t>
            </a:r>
            <a:r>
              <a:rPr lang="en-US" altLang="en-US" b="1" dirty="0">
                <a:sym typeface="Wingdings" pitchFamily="2" charset="2"/>
              </a:rPr>
              <a:t> Many cell types</a:t>
            </a:r>
            <a:endParaRPr lang="en-US" altLang="en-US" b="1" dirty="0"/>
          </a:p>
        </p:txBody>
      </p:sp>
      <p:pic>
        <p:nvPicPr>
          <p:cNvPr id="15770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838" y="5020105"/>
            <a:ext cx="1839913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70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21"/>
          <a:stretch>
            <a:fillRect/>
          </a:stretch>
        </p:blipFill>
        <p:spPr bwMode="auto">
          <a:xfrm>
            <a:off x="5702949" y="4191431"/>
            <a:ext cx="2497138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4" name="TextBox 10"/>
          <p:cNvSpPr txBox="1">
            <a:spLocks noChangeArrowheads="1"/>
          </p:cNvSpPr>
          <p:nvPr/>
        </p:nvSpPr>
        <p:spPr bwMode="auto">
          <a:xfrm>
            <a:off x="1397426" y="1662839"/>
            <a:ext cx="233362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ACCAGTTACGACGGTCAGGGTACTGATACCCCAAACCGTTGACCGCATTTACAGACGGGGTTTGGGTTTTGCCCCACACAGGTACGTTAGCTACTGGTTTAGCAATTTACCGTTACAACGTTTACAGGGTTACGGTTGGGATTTGAAAAAAAGTTTGAGTTGGTTTTTTCACGGTAGAACGTACCGTTACCAGTA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903719" y="2974402"/>
            <a:ext cx="885825" cy="423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pic>
        <p:nvPicPr>
          <p:cNvPr id="15770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088" y="4191430"/>
            <a:ext cx="2355803" cy="241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70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763" y="2644994"/>
            <a:ext cx="18796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3913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to functional genomics &amp; next-gen sequencing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5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</TotalTime>
  <Words>1769</Words>
  <Application>Microsoft Office PowerPoint</Application>
  <PresentationFormat>Widescreen</PresentationFormat>
  <Paragraphs>697</Paragraphs>
  <Slides>47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Calibri</vt:lpstr>
      <vt:lpstr>Calibri Light</vt:lpstr>
      <vt:lpstr>Courier</vt:lpstr>
      <vt:lpstr>Courier New</vt:lpstr>
      <vt:lpstr>Gill Sans</vt:lpstr>
      <vt:lpstr>Noto Sans Symbols</vt:lpstr>
      <vt:lpstr>Times New Roman</vt:lpstr>
      <vt:lpstr>Wingdings</vt:lpstr>
      <vt:lpstr>Office Theme</vt:lpstr>
      <vt:lpstr>CS273B: Deep learning for Genomics and Biomedicine</vt:lpstr>
      <vt:lpstr>Outline</vt:lpstr>
      <vt:lpstr>Anatomy of the human genome</vt:lpstr>
      <vt:lpstr>PowerPoint Presentation</vt:lpstr>
      <vt:lpstr>DNA: the molecule of heredity</vt:lpstr>
      <vt:lpstr>Chromosomes in humans</vt:lpstr>
      <vt:lpstr>Functional elements in the genome</vt:lpstr>
      <vt:lpstr>One genome  Many cell types</vt:lpstr>
      <vt:lpstr>Introduction to functional genomics &amp; next-gen sequencing</vt:lpstr>
      <vt:lpstr>PowerPoint Presentation</vt:lpstr>
      <vt:lpstr>Sequencing 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 short-reads to reference genome</vt:lpstr>
      <vt:lpstr>PowerPoint Presentation</vt:lpstr>
      <vt:lpstr>PowerPoint Presentation</vt:lpstr>
      <vt:lpstr>PowerPoint Presentation</vt:lpstr>
      <vt:lpstr>DNA sequence determinants of protein-DNA interactions</vt:lpstr>
      <vt:lpstr>PowerPoint Presentation</vt:lpstr>
      <vt:lpstr>PowerPoint Presentation</vt:lpstr>
      <vt:lpstr>PowerPoint Presentation</vt:lpstr>
      <vt:lpstr>Scoring a sequence with a motif PSSM</vt:lpstr>
      <vt:lpstr>Convolution:  Scoring a sequence with a PSSM </vt:lpstr>
      <vt:lpstr>Convolution</vt:lpstr>
      <vt:lpstr>Convolution</vt:lpstr>
      <vt:lpstr>Thresholding scores</vt:lpstr>
      <vt:lpstr>Convolutional neural networks for learning from DNA sequence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Regulatory DNA sequence simulator + simple CNN models + hands tutorial http://kundajelab.github.io/dragonn/</vt:lpstr>
      <vt:lpstr>PowerPoint Presentation</vt:lpstr>
      <vt:lpstr>Additional optional readings</vt:lpstr>
      <vt:lpstr>In Canvas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ANSHUL KUNDAJE</dc:creator>
  <cp:lastModifiedBy>ANSHUL KUNDAJE</cp:lastModifiedBy>
  <cp:revision>68</cp:revision>
  <dcterms:created xsi:type="dcterms:W3CDTF">2016-09-28T15:48:28Z</dcterms:created>
  <dcterms:modified xsi:type="dcterms:W3CDTF">2016-10-02T21:33:58Z</dcterms:modified>
</cp:coreProperties>
</file>